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5" r:id="rId6"/>
    <p:sldId id="266" r:id="rId7"/>
    <p:sldId id="269" r:id="rId8"/>
    <p:sldId id="270" r:id="rId9"/>
    <p:sldId id="260" r:id="rId10"/>
    <p:sldId id="268" r:id="rId11"/>
    <p:sldId id="261" r:id="rId12"/>
    <p:sldId id="267" r:id="rId13"/>
    <p:sldId id="271" r:id="rId14"/>
    <p:sldId id="262" r:id="rId15"/>
    <p:sldId id="263" r:id="rId16"/>
    <p:sldId id="264" r:id="rId17"/>
  </p:sldIdLst>
  <p:sldSz cx="14630400" cy="8229600"/>
  <p:notesSz cx="8229600" cy="146304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3"/>
    <p:restoredTop sz="94610"/>
  </p:normalViewPr>
  <p:slideViewPr>
    <p:cSldViewPr snapToGrid="0" snapToObjects="1">
      <p:cViewPr varScale="1">
        <p:scale>
          <a:sx n="90" d="100"/>
          <a:sy n="90" d="100"/>
        </p:scale>
        <p:origin x="24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84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41947"/>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FFFFFF"/>
                </a:solidFill>
                <a:latin typeface="Times New Roman" panose="02020603050405020304" pitchFamily="18" charset="0"/>
                <a:ea typeface="Inter Bold" pitchFamily="34" charset="-122"/>
                <a:cs typeface="Times New Roman" panose="02020603050405020304" pitchFamily="18" charset="0"/>
              </a:rPr>
              <a:t>Detecting Novel Associations in Large Data Sets</a:t>
            </a:r>
            <a:endParaRPr lang="en-US" sz="3900" dirty="0">
              <a:latin typeface="Times New Roman" panose="02020603050405020304" pitchFamily="18" charset="0"/>
              <a:cs typeface="Times New Roman" panose="02020603050405020304" pitchFamily="18" charset="0"/>
            </a:endParaRPr>
          </a:p>
        </p:txBody>
      </p:sp>
      <p:sp>
        <p:nvSpPr>
          <p:cNvPr id="4" name="Text 1"/>
          <p:cNvSpPr/>
          <p:nvPr/>
        </p:nvSpPr>
        <p:spPr>
          <a:xfrm>
            <a:off x="793790" y="3779758"/>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E5E0DF"/>
                </a:solidFill>
                <a:latin typeface="Times New Roman" panose="02020603050405020304" pitchFamily="18" charset="0"/>
                <a:ea typeface="Inter" pitchFamily="34" charset="-122"/>
                <a:cs typeface="Times New Roman" panose="02020603050405020304" pitchFamily="18" charset="0"/>
              </a:rPr>
              <a:t>Reproduction &amp; Synthetic Experiments: MIC-like vs R²</a:t>
            </a:r>
            <a:endParaRPr lang="en-US" sz="1950" dirty="0">
              <a:latin typeface="Times New Roman" panose="02020603050405020304" pitchFamily="18" charset="0"/>
              <a:cs typeface="Times New Roman" panose="02020603050405020304" pitchFamily="18" charset="0"/>
            </a:endParaRPr>
          </a:p>
        </p:txBody>
      </p:sp>
      <p:sp>
        <p:nvSpPr>
          <p:cNvPr id="5" name="Text 2"/>
          <p:cNvSpPr/>
          <p:nvPr/>
        </p:nvSpPr>
        <p:spPr>
          <a:xfrm>
            <a:off x="793790" y="4399955"/>
            <a:ext cx="7556421" cy="158769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This presentation reproduces key experimental intuitions from Reshef et al. (Science, 2011) on the Maximal Information Coefficient (MIC). We explore how MIC detects a wide range of associations between variables across different functional forms, comparing its performance to traditional R² (linear correlation) through synthetic experiments with varying noise levels.</a:t>
            </a:r>
            <a:endParaRPr lang="en-US" sz="2000" dirty="0">
              <a:latin typeface="Times New Roman" panose="02020603050405020304" pitchFamily="18" charset="0"/>
              <a:cs typeface="Times New Roman" panose="02020603050405020304" pitchFamily="18" charset="0"/>
            </a:endParaRPr>
          </a:p>
        </p:txBody>
      </p:sp>
      <p:sp>
        <p:nvSpPr>
          <p:cNvPr id="6" name="Text 2">
            <a:extLst>
              <a:ext uri="{FF2B5EF4-FFF2-40B4-BE49-F238E27FC236}">
                <a16:creationId xmlns:a16="http://schemas.microsoft.com/office/drawing/2014/main" id="{1F9285EB-2B96-EA22-26F4-12A978B1B20E}"/>
              </a:ext>
            </a:extLst>
          </p:cNvPr>
          <p:cNvSpPr/>
          <p:nvPr/>
        </p:nvSpPr>
        <p:spPr>
          <a:xfrm>
            <a:off x="2389227" y="7658994"/>
            <a:ext cx="7556421" cy="1587698"/>
          </a:xfrm>
          <a:prstGeom prst="rect">
            <a:avLst/>
          </a:prstGeom>
          <a:noFill/>
          <a:ln/>
        </p:spPr>
        <p:txBody>
          <a:bodyPr wrap="square" lIns="0" tIns="0" rIns="0" bIns="0" rtlCol="0" anchor="t"/>
          <a:lstStyle/>
          <a:p>
            <a:pPr marL="0" indent="0" algn="l">
              <a:lnSpc>
                <a:spcPts val="2500"/>
              </a:lnSpc>
              <a:buNone/>
            </a:pPr>
            <a:r>
              <a:rPr lang="en-US" sz="3200" dirty="0">
                <a:solidFill>
                  <a:srgbClr val="FF0000"/>
                </a:solidFill>
              </a:rPr>
              <a:t>Presenter: Kuranov </a:t>
            </a:r>
            <a:r>
              <a:rPr lang="en-US" sz="3200" dirty="0" err="1">
                <a:solidFill>
                  <a:srgbClr val="FF0000"/>
                </a:solidFill>
              </a:rPr>
              <a:t>Grigorii</a:t>
            </a:r>
            <a:r>
              <a:rPr lang="en-US" sz="3200" dirty="0">
                <a:solidFill>
                  <a:srgbClr val="FF0000"/>
                </a:solidFill>
              </a:rPr>
              <a:t> 1820259061</a:t>
            </a:r>
          </a:p>
        </p:txBody>
      </p:sp>
      <p:sp>
        <p:nvSpPr>
          <p:cNvPr id="7" name="Text 2">
            <a:extLst>
              <a:ext uri="{FF2B5EF4-FFF2-40B4-BE49-F238E27FC236}">
                <a16:creationId xmlns:a16="http://schemas.microsoft.com/office/drawing/2014/main" id="{627A7862-3E03-F953-1154-6B958A6EA672}"/>
              </a:ext>
            </a:extLst>
          </p:cNvPr>
          <p:cNvSpPr/>
          <p:nvPr/>
        </p:nvSpPr>
        <p:spPr>
          <a:xfrm>
            <a:off x="1065252" y="103614"/>
            <a:ext cx="8078748" cy="1587698"/>
          </a:xfrm>
          <a:prstGeom prst="rect">
            <a:avLst/>
          </a:prstGeom>
          <a:noFill/>
          <a:ln/>
        </p:spPr>
        <p:txBody>
          <a:bodyPr wrap="square" lIns="0" tIns="0" rIns="0" bIns="0" rtlCol="0" anchor="t"/>
          <a:lstStyle/>
          <a:p>
            <a:pPr marL="0" indent="0" algn="l">
              <a:lnSpc>
                <a:spcPts val="2500"/>
              </a:lnSpc>
              <a:buNone/>
            </a:pPr>
            <a:r>
              <a:rPr lang="en-US" sz="3200" dirty="0">
                <a:solidFill>
                  <a:srgbClr val="00B050"/>
                </a:solidFill>
              </a:rPr>
              <a:t>Data </a:t>
            </a:r>
            <a:r>
              <a:rPr lang="en-US" sz="3200" dirty="0" err="1">
                <a:solidFill>
                  <a:srgbClr val="00B050"/>
                </a:solidFill>
              </a:rPr>
              <a:t>WareHouse</a:t>
            </a:r>
            <a:r>
              <a:rPr lang="en-US" sz="3200" dirty="0">
                <a:solidFill>
                  <a:srgbClr val="00B050"/>
                </a:solidFill>
              </a:rPr>
              <a:t> &amp; Datamining course ’25. BIT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ABAFC40-F471-0937-2D8E-BE11B29D8521}"/>
              </a:ext>
            </a:extLst>
          </p:cNvPr>
          <p:cNvPicPr>
            <a:picLocks noChangeAspect="1"/>
          </p:cNvPicPr>
          <p:nvPr/>
        </p:nvPicPr>
        <p:blipFill>
          <a:blip r:embed="rId2"/>
          <a:stretch>
            <a:fillRect/>
          </a:stretch>
        </p:blipFill>
        <p:spPr>
          <a:xfrm>
            <a:off x="12894032" y="7740373"/>
            <a:ext cx="1736368" cy="381000"/>
          </a:xfrm>
          <a:prstGeom prst="rect">
            <a:avLst/>
          </a:prstGeom>
        </p:spPr>
      </p:pic>
      <p:pic>
        <p:nvPicPr>
          <p:cNvPr id="3" name="Рисунок 2">
            <a:extLst>
              <a:ext uri="{FF2B5EF4-FFF2-40B4-BE49-F238E27FC236}">
                <a16:creationId xmlns:a16="http://schemas.microsoft.com/office/drawing/2014/main" id="{7A54F00D-389F-75AB-85EF-8772D412B0B1}"/>
              </a:ext>
            </a:extLst>
          </p:cNvPr>
          <p:cNvPicPr>
            <a:picLocks noChangeAspect="1"/>
          </p:cNvPicPr>
          <p:nvPr/>
        </p:nvPicPr>
        <p:blipFill>
          <a:blip r:embed="rId2"/>
          <a:stretch>
            <a:fillRect/>
          </a:stretch>
        </p:blipFill>
        <p:spPr>
          <a:xfrm>
            <a:off x="13046432" y="7892773"/>
            <a:ext cx="1736368" cy="381000"/>
          </a:xfrm>
          <a:prstGeom prst="rect">
            <a:avLst/>
          </a:prstGeom>
        </p:spPr>
      </p:pic>
      <p:pic>
        <p:nvPicPr>
          <p:cNvPr id="5" name="Рисунок 4" descr="Изображение выглядит как текст, линия, График, диаграмма&#10;&#10;Контент, сгенерированный ИИ, может содержать ошибки.">
            <a:extLst>
              <a:ext uri="{FF2B5EF4-FFF2-40B4-BE49-F238E27FC236}">
                <a16:creationId xmlns:a16="http://schemas.microsoft.com/office/drawing/2014/main" id="{3B51CC95-EB72-0ACF-672C-1DFA10709832}"/>
              </a:ext>
            </a:extLst>
          </p:cNvPr>
          <p:cNvPicPr>
            <a:picLocks noChangeAspect="1"/>
          </p:cNvPicPr>
          <p:nvPr/>
        </p:nvPicPr>
        <p:blipFill>
          <a:blip r:embed="rId3"/>
          <a:stretch>
            <a:fillRect/>
          </a:stretch>
        </p:blipFill>
        <p:spPr>
          <a:xfrm>
            <a:off x="7904341" y="4273273"/>
            <a:ext cx="5486400" cy="3657600"/>
          </a:xfrm>
          <a:prstGeom prst="rect">
            <a:avLst/>
          </a:prstGeom>
        </p:spPr>
      </p:pic>
      <p:pic>
        <p:nvPicPr>
          <p:cNvPr id="7" name="Рисунок 6" descr="Изображение выглядит как текст, диаграмма, линия, График&#10;&#10;Контент, сгенерированный ИИ, может содержать ошибки.">
            <a:extLst>
              <a:ext uri="{FF2B5EF4-FFF2-40B4-BE49-F238E27FC236}">
                <a16:creationId xmlns:a16="http://schemas.microsoft.com/office/drawing/2014/main" id="{D4FE50F4-B3A3-FB80-FF28-17E7DD502E7A}"/>
              </a:ext>
            </a:extLst>
          </p:cNvPr>
          <p:cNvPicPr>
            <a:picLocks noChangeAspect="1"/>
          </p:cNvPicPr>
          <p:nvPr/>
        </p:nvPicPr>
        <p:blipFill>
          <a:blip r:embed="rId4"/>
          <a:stretch>
            <a:fillRect/>
          </a:stretch>
        </p:blipFill>
        <p:spPr>
          <a:xfrm>
            <a:off x="1014413" y="4273273"/>
            <a:ext cx="5486400" cy="3657600"/>
          </a:xfrm>
          <a:prstGeom prst="rect">
            <a:avLst/>
          </a:prstGeom>
        </p:spPr>
      </p:pic>
      <p:pic>
        <p:nvPicPr>
          <p:cNvPr id="9" name="Рисунок 8" descr="Изображение выглядит как текст, линия, снимок экрана, диаграмма&#10;&#10;Контент, сгенерированный ИИ, может содержать ошибки.">
            <a:extLst>
              <a:ext uri="{FF2B5EF4-FFF2-40B4-BE49-F238E27FC236}">
                <a16:creationId xmlns:a16="http://schemas.microsoft.com/office/drawing/2014/main" id="{5F7A14C2-663B-DC9E-1841-662FF696C37C}"/>
              </a:ext>
            </a:extLst>
          </p:cNvPr>
          <p:cNvPicPr>
            <a:picLocks noChangeAspect="1"/>
          </p:cNvPicPr>
          <p:nvPr/>
        </p:nvPicPr>
        <p:blipFill>
          <a:blip r:embed="rId5"/>
          <a:stretch>
            <a:fillRect/>
          </a:stretch>
        </p:blipFill>
        <p:spPr>
          <a:xfrm>
            <a:off x="7904341" y="342900"/>
            <a:ext cx="5486400" cy="3657600"/>
          </a:xfrm>
          <a:prstGeom prst="rect">
            <a:avLst/>
          </a:prstGeom>
        </p:spPr>
      </p:pic>
      <p:pic>
        <p:nvPicPr>
          <p:cNvPr id="11" name="Рисунок 10" descr="Изображение выглядит как текст, линия, График, диаграмма&#10;&#10;Контент, сгенерированный ИИ, может содержать ошибки.">
            <a:extLst>
              <a:ext uri="{FF2B5EF4-FFF2-40B4-BE49-F238E27FC236}">
                <a16:creationId xmlns:a16="http://schemas.microsoft.com/office/drawing/2014/main" id="{E469FC0A-8B2E-5560-78F1-E806E22DEC5C}"/>
              </a:ext>
            </a:extLst>
          </p:cNvPr>
          <p:cNvPicPr>
            <a:picLocks noChangeAspect="1"/>
          </p:cNvPicPr>
          <p:nvPr/>
        </p:nvPicPr>
        <p:blipFill>
          <a:blip r:embed="rId6"/>
          <a:stretch>
            <a:fillRect/>
          </a:stretch>
        </p:blipFill>
        <p:spPr>
          <a:xfrm>
            <a:off x="1014413" y="342900"/>
            <a:ext cx="5486400" cy="3657600"/>
          </a:xfrm>
          <a:prstGeom prst="rect">
            <a:avLst/>
          </a:prstGeom>
        </p:spPr>
      </p:pic>
    </p:spTree>
    <p:extLst>
      <p:ext uri="{BB962C8B-B14F-4D97-AF65-F5344CB8AC3E}">
        <p14:creationId xmlns:p14="http://schemas.microsoft.com/office/powerpoint/2010/main" val="1192172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54173"/>
            <a:ext cx="7838837" cy="620078"/>
          </a:xfrm>
          <a:prstGeom prst="rect">
            <a:avLst/>
          </a:prstGeom>
          <a:noFill/>
          <a:ln/>
        </p:spPr>
        <p:txBody>
          <a:bodyPr wrap="none" lIns="0" tIns="0" rIns="0" bIns="0" rtlCol="0" anchor="t"/>
          <a:lstStyle/>
          <a:p>
            <a:pPr marL="0" indent="0" algn="l">
              <a:lnSpc>
                <a:spcPts val="4850"/>
              </a:lnSpc>
              <a:buNone/>
            </a:pPr>
            <a:r>
              <a:rPr lang="en-US" sz="4800" b="1" dirty="0">
                <a:solidFill>
                  <a:srgbClr val="FFFFFF"/>
                </a:solidFill>
                <a:latin typeface="Times New Roman" panose="02020603050405020304" pitchFamily="18" charset="0"/>
                <a:ea typeface="Inter Bold" pitchFamily="34" charset="-122"/>
                <a:cs typeface="Times New Roman" panose="02020603050405020304" pitchFamily="18" charset="0"/>
              </a:rPr>
              <a:t>Results: Nonlinear Relationships</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971086"/>
            <a:ext cx="13042821"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Nonlinear relationships reveal MIC's fundamental advantage. For sinusoidal relationships (y = sin(4πx)), R² remains near zero even at low noise levels because the relationship is not linear. MIC, conversely, correctly identifies the strong deterministic association, scoring near 1.0 at zero noise.</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146947"/>
            <a:ext cx="13042821"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For quadratic relationships (y = x²), R² underestimates severely. At noise scale 0.3, R² drops below 0.5 whilst MIC remains above 0.8. Step functions show even more dramatic differences: R² approaches zero because the relationship is piecewise constant (zero slope), yet MIC correctly identifies the strong association.</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3790" y="5322808"/>
            <a:ext cx="13042821"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These results directly support the paper's central claim: MIC is equitable across functional forms, assigning comparable scores to relationships of similar strength regardless of whether they are linear, polynomial, periodic, or step-like. R²'s bias toward linear relationships makes it unsuitable for exploratory data mining where relationship forms are unknown.</a:t>
            </a:r>
            <a:endParaRPr lang="en-US" sz="2000"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D6173AB6-B8B1-9C66-A317-268585B809F6}"/>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F213DB56-E659-81E0-2249-685556D2249A}"/>
              </a:ext>
            </a:extLst>
          </p:cNvPr>
          <p:cNvPicPr>
            <a:picLocks noChangeAspect="1"/>
          </p:cNvPicPr>
          <p:nvPr/>
        </p:nvPicPr>
        <p:blipFill>
          <a:blip r:embed="rId2"/>
          <a:stretch>
            <a:fillRect/>
          </a:stretch>
        </p:blipFill>
        <p:spPr>
          <a:xfrm>
            <a:off x="12894032" y="7740373"/>
            <a:ext cx="1736368" cy="381000"/>
          </a:xfrm>
          <a:prstGeom prst="rect">
            <a:avLst/>
          </a:prstGeom>
        </p:spPr>
      </p:pic>
      <p:pic>
        <p:nvPicPr>
          <p:cNvPr id="4" name="Рисунок 3">
            <a:extLst>
              <a:ext uri="{FF2B5EF4-FFF2-40B4-BE49-F238E27FC236}">
                <a16:creationId xmlns:a16="http://schemas.microsoft.com/office/drawing/2014/main" id="{284B27F2-956D-4D17-62E3-407473233378}"/>
              </a:ext>
            </a:extLst>
          </p:cNvPr>
          <p:cNvPicPr>
            <a:picLocks noChangeAspect="1"/>
          </p:cNvPicPr>
          <p:nvPr/>
        </p:nvPicPr>
        <p:blipFill>
          <a:blip r:embed="rId3"/>
          <a:stretch>
            <a:fillRect/>
          </a:stretch>
        </p:blipFill>
        <p:spPr>
          <a:xfrm>
            <a:off x="1728787" y="253723"/>
            <a:ext cx="5486400" cy="3657600"/>
          </a:xfrm>
          <a:prstGeom prst="rect">
            <a:avLst/>
          </a:prstGeom>
        </p:spPr>
      </p:pic>
      <p:pic>
        <p:nvPicPr>
          <p:cNvPr id="6" name="Рисунок 5">
            <a:extLst>
              <a:ext uri="{FF2B5EF4-FFF2-40B4-BE49-F238E27FC236}">
                <a16:creationId xmlns:a16="http://schemas.microsoft.com/office/drawing/2014/main" id="{C7988825-40BD-9D41-A76D-BEE5FD59BFBE}"/>
              </a:ext>
            </a:extLst>
          </p:cNvPr>
          <p:cNvPicPr>
            <a:picLocks noChangeAspect="1"/>
          </p:cNvPicPr>
          <p:nvPr/>
        </p:nvPicPr>
        <p:blipFill>
          <a:blip r:embed="rId4"/>
          <a:stretch>
            <a:fillRect/>
          </a:stretch>
        </p:blipFill>
        <p:spPr>
          <a:xfrm>
            <a:off x="7600949" y="253723"/>
            <a:ext cx="5486400" cy="3657600"/>
          </a:xfrm>
          <a:prstGeom prst="rect">
            <a:avLst/>
          </a:prstGeom>
        </p:spPr>
      </p:pic>
      <p:pic>
        <p:nvPicPr>
          <p:cNvPr id="8" name="Рисунок 7" descr="Изображение выглядит как текст, линия, График, диаграмма&#10;&#10;Контент, сгенерированный ИИ, может содержать ошибки.">
            <a:extLst>
              <a:ext uri="{FF2B5EF4-FFF2-40B4-BE49-F238E27FC236}">
                <a16:creationId xmlns:a16="http://schemas.microsoft.com/office/drawing/2014/main" id="{135E3E0E-957A-E268-9B4C-8A6D273D9832}"/>
              </a:ext>
            </a:extLst>
          </p:cNvPr>
          <p:cNvPicPr>
            <a:picLocks noChangeAspect="1"/>
          </p:cNvPicPr>
          <p:nvPr/>
        </p:nvPicPr>
        <p:blipFill>
          <a:blip r:embed="rId5"/>
          <a:stretch>
            <a:fillRect/>
          </a:stretch>
        </p:blipFill>
        <p:spPr>
          <a:xfrm>
            <a:off x="1728787" y="4082773"/>
            <a:ext cx="5486400" cy="3657600"/>
          </a:xfrm>
          <a:prstGeom prst="rect">
            <a:avLst/>
          </a:prstGeom>
        </p:spPr>
      </p:pic>
      <p:pic>
        <p:nvPicPr>
          <p:cNvPr id="10" name="Рисунок 9">
            <a:extLst>
              <a:ext uri="{FF2B5EF4-FFF2-40B4-BE49-F238E27FC236}">
                <a16:creationId xmlns:a16="http://schemas.microsoft.com/office/drawing/2014/main" id="{3B95E498-3325-0BED-6E60-1D8480F702BA}"/>
              </a:ext>
            </a:extLst>
          </p:cNvPr>
          <p:cNvPicPr>
            <a:picLocks noChangeAspect="1"/>
          </p:cNvPicPr>
          <p:nvPr/>
        </p:nvPicPr>
        <p:blipFill>
          <a:blip r:embed="rId6"/>
          <a:stretch>
            <a:fillRect/>
          </a:stretch>
        </p:blipFill>
        <p:spPr>
          <a:xfrm>
            <a:off x="7600949" y="4082773"/>
            <a:ext cx="5486400" cy="3657600"/>
          </a:xfrm>
          <a:prstGeom prst="rect">
            <a:avLst/>
          </a:prstGeom>
        </p:spPr>
      </p:pic>
    </p:spTree>
    <p:extLst>
      <p:ext uri="{BB962C8B-B14F-4D97-AF65-F5344CB8AC3E}">
        <p14:creationId xmlns:p14="http://schemas.microsoft.com/office/powerpoint/2010/main" val="397386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снимок экрана, линия, График&#10;&#10;Контент, сгенерированный ИИ, может содержать ошибки.">
            <a:extLst>
              <a:ext uri="{FF2B5EF4-FFF2-40B4-BE49-F238E27FC236}">
                <a16:creationId xmlns:a16="http://schemas.microsoft.com/office/drawing/2014/main" id="{6AC58A47-8BA3-2AF2-DF24-07724BBE1B83}"/>
              </a:ext>
            </a:extLst>
          </p:cNvPr>
          <p:cNvPicPr>
            <a:picLocks noChangeAspect="1"/>
          </p:cNvPicPr>
          <p:nvPr/>
        </p:nvPicPr>
        <p:blipFill>
          <a:blip r:embed="rId2"/>
          <a:srcRect l="1184" t="8228" r="1205" b="10684"/>
          <a:stretch/>
        </p:blipFill>
        <p:spPr>
          <a:xfrm>
            <a:off x="347035" y="1285876"/>
            <a:ext cx="13726154" cy="4471988"/>
          </a:xfrm>
          <a:prstGeom prst="rect">
            <a:avLst/>
          </a:prstGeom>
        </p:spPr>
      </p:pic>
      <p:pic>
        <p:nvPicPr>
          <p:cNvPr id="4" name="Рисунок 3">
            <a:extLst>
              <a:ext uri="{FF2B5EF4-FFF2-40B4-BE49-F238E27FC236}">
                <a16:creationId xmlns:a16="http://schemas.microsoft.com/office/drawing/2014/main" id="{0F725690-13BA-83CA-B284-AEAF98AD507C}"/>
              </a:ext>
            </a:extLst>
          </p:cNvPr>
          <p:cNvPicPr>
            <a:picLocks noChangeAspect="1"/>
          </p:cNvPicPr>
          <p:nvPr/>
        </p:nvPicPr>
        <p:blipFill>
          <a:blip r:embed="rId3"/>
          <a:stretch>
            <a:fillRect/>
          </a:stretch>
        </p:blipFill>
        <p:spPr>
          <a:xfrm>
            <a:off x="12894032" y="7740373"/>
            <a:ext cx="1736368" cy="381000"/>
          </a:xfrm>
          <a:prstGeom prst="rect">
            <a:avLst/>
          </a:prstGeom>
        </p:spPr>
      </p:pic>
    </p:spTree>
    <p:extLst>
      <p:ext uri="{BB962C8B-B14F-4D97-AF65-F5344CB8AC3E}">
        <p14:creationId xmlns:p14="http://schemas.microsoft.com/office/powerpoint/2010/main" val="990789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54173"/>
            <a:ext cx="10879812" cy="620078"/>
          </a:xfrm>
          <a:prstGeom prst="rect">
            <a:avLst/>
          </a:prstGeom>
          <a:noFill/>
          <a:ln/>
        </p:spPr>
        <p:txBody>
          <a:bodyPr wrap="none" lIns="0" tIns="0" rIns="0" bIns="0" rtlCol="0" anchor="t"/>
          <a:lstStyle/>
          <a:p>
            <a:pPr marL="0" indent="0" algn="l">
              <a:lnSpc>
                <a:spcPts val="4850"/>
              </a:lnSpc>
              <a:buNone/>
            </a:pPr>
            <a:r>
              <a:rPr lang="en-US" sz="4400" b="1" dirty="0">
                <a:solidFill>
                  <a:srgbClr val="FFFFFF"/>
                </a:solidFill>
                <a:latin typeface="Times New Roman" panose="02020603050405020304" pitchFamily="18" charset="0"/>
                <a:ea typeface="Inter Bold" pitchFamily="34" charset="-122"/>
                <a:cs typeface="Times New Roman" panose="02020603050405020304" pitchFamily="18" charset="0"/>
              </a:rPr>
              <a:t>Comparative Analysis: MIC vs R² Scatter Plot</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971086"/>
            <a:ext cx="13042821" cy="95261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This scatter plot synthesises results across all relationship types and noise levels. Each point represents one relationship-noise combination. Points along the diagonal indicate agreement between metrics. Points above the diagonal reveal cases where MIC detects associations that R² misses—precisely the scenarios where R²'s linear bias becomes problematic.</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93790" y="4146947"/>
            <a:ext cx="13042821" cy="95261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The clustering pattern is revealing: linear and exponential relationships cluster near the diagonal, whilst sinusoidal, step, and circular relationships cluster well above it. This visual evidence demonstrates that MIC's equitability is not merely theoretical—it manifests empirically across diverse functional forms.</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93790" y="5322808"/>
            <a:ext cx="13042821" cy="95261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The legend maps colours to relationship types, enabling identification of which functional forms benefit most from MIC's approach. Notably, the vertical spread at low R² values (where R² &lt; 0.3) shows MIC scores ranging from 0.3 to 0.9, indicating that R² systematically underestimates nonlinear associations whilst MIC provides more accurate strength assessment.</a:t>
            </a:r>
            <a:endParaRPr lang="en-US"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DA9A30FF-CA44-E132-E622-E6D3E2206444}"/>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05245"/>
            <a:ext cx="8593455" cy="620078"/>
          </a:xfrm>
          <a:prstGeom prst="rect">
            <a:avLst/>
          </a:prstGeom>
          <a:noFill/>
          <a:ln/>
        </p:spPr>
        <p:txBody>
          <a:bodyPr wrap="none" lIns="0" tIns="0" rIns="0" bIns="0" rtlCol="0" anchor="t"/>
          <a:lstStyle/>
          <a:p>
            <a:pPr marL="0" indent="0" algn="l">
              <a:lnSpc>
                <a:spcPts val="4850"/>
              </a:lnSpc>
              <a:buNone/>
            </a:pPr>
            <a:r>
              <a:rPr lang="en-US" sz="4800" b="1" dirty="0">
                <a:solidFill>
                  <a:srgbClr val="FFFFFF"/>
                </a:solidFill>
                <a:latin typeface="Times New Roman" panose="02020603050405020304" pitchFamily="18" charset="0"/>
                <a:ea typeface="Inter Bold" pitchFamily="34" charset="-122"/>
                <a:cs typeface="Times New Roman" panose="02020603050405020304" pitchFamily="18" charset="0"/>
              </a:rPr>
              <a:t>Limitations &amp; Implementation Notes</a:t>
            </a:r>
            <a:endParaRPr lang="en-US" sz="48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022158"/>
            <a:ext cx="446484" cy="446484"/>
          </a:xfrm>
          <a:prstGeom prst="roundRect">
            <a:avLst>
              <a:gd name="adj" fmla="val 18670"/>
            </a:avLst>
          </a:prstGeom>
          <a:solidFill>
            <a:srgbClr val="110080"/>
          </a:solidFill>
          <a:ln w="7620">
            <a:solidFill>
              <a:srgbClr val="2A1999"/>
            </a:solidFill>
            <a:prstDash val="solid"/>
          </a:ln>
        </p:spPr>
      </p:sp>
      <p:sp>
        <p:nvSpPr>
          <p:cNvPr id="4" name="Text 2"/>
          <p:cNvSpPr/>
          <p:nvPr/>
        </p:nvSpPr>
        <p:spPr>
          <a:xfrm>
            <a:off x="1438632" y="2090380"/>
            <a:ext cx="2967395"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Fallback Implementation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1438632" y="2519601"/>
            <a:ext cx="5752505" cy="158769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When minepy is unavailable, our MIC wrapper returns R² of linear fit as a conservative proxy. This fallback differs from the official MIC algorithm, potentially underestimating MIC's true performance on nonlinear relationships. Full reproduction requires minepy installation.</a:t>
            </a:r>
            <a:endParaRPr lang="en-US" sz="2000" dirty="0">
              <a:latin typeface="Times New Roman" panose="02020603050405020304" pitchFamily="18" charset="0"/>
              <a:cs typeface="Times New Roman" panose="02020603050405020304" pitchFamily="18" charset="0"/>
            </a:endParaRPr>
          </a:p>
        </p:txBody>
      </p:sp>
      <p:sp>
        <p:nvSpPr>
          <p:cNvPr id="6" name="Shape 4"/>
          <p:cNvSpPr/>
          <p:nvPr/>
        </p:nvSpPr>
        <p:spPr>
          <a:xfrm>
            <a:off x="7439144" y="2022158"/>
            <a:ext cx="446484" cy="446484"/>
          </a:xfrm>
          <a:prstGeom prst="roundRect">
            <a:avLst>
              <a:gd name="adj" fmla="val 18670"/>
            </a:avLst>
          </a:prstGeom>
          <a:solidFill>
            <a:srgbClr val="110080"/>
          </a:solidFill>
          <a:ln w="7620">
            <a:solidFill>
              <a:srgbClr val="2A1999"/>
            </a:solidFill>
            <a:prstDash val="solid"/>
          </a:ln>
        </p:spPr>
      </p:sp>
      <p:sp>
        <p:nvSpPr>
          <p:cNvPr id="7" name="Text 5"/>
          <p:cNvSpPr/>
          <p:nvPr/>
        </p:nvSpPr>
        <p:spPr>
          <a:xfrm>
            <a:off x="8083987" y="2090380"/>
            <a:ext cx="2707838"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Synthetic vs Real Data</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8083987" y="2519601"/>
            <a:ext cx="5752624" cy="190523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Our experiments use synthetic relationships with controlled noise. The original paper evaluated on real datasets (WHO health indicators, gene expression, MLB statistics, gut microbiome data) where relationships are unknown and noisier. Synthetic experiments demonstrate core intuition but cannot fully validate real-world performance.</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793790" y="4821674"/>
            <a:ext cx="446484" cy="446484"/>
          </a:xfrm>
          <a:prstGeom prst="roundRect">
            <a:avLst>
              <a:gd name="adj" fmla="val 18670"/>
            </a:avLst>
          </a:prstGeom>
          <a:solidFill>
            <a:srgbClr val="110080"/>
          </a:solidFill>
          <a:ln w="7620">
            <a:solidFill>
              <a:srgbClr val="2A1999"/>
            </a:solidFill>
            <a:prstDash val="solid"/>
          </a:ln>
        </p:spPr>
      </p:sp>
      <p:sp>
        <p:nvSpPr>
          <p:cNvPr id="10" name="Text 8"/>
          <p:cNvSpPr/>
          <p:nvPr/>
        </p:nvSpPr>
        <p:spPr>
          <a:xfrm>
            <a:off x="1438632" y="4889897"/>
            <a:ext cx="3116818"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Statistical Considerations</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1438632" y="5319117"/>
            <a:ext cx="5752505" cy="190523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With n=500 samples, we achieve reasonable statistical power. However, the original paper's theoretical results (Theorems 1-5) establish that MIC converges to 1 for deterministic functions and to 0 for independent variables as n→∞. Our finite-sample experiments approximate these asymptotic properties.</a:t>
            </a:r>
            <a:endParaRPr lang="en-US" sz="2000" dirty="0">
              <a:latin typeface="Times New Roman" panose="02020603050405020304" pitchFamily="18" charset="0"/>
              <a:cs typeface="Times New Roman" panose="02020603050405020304" pitchFamily="18" charset="0"/>
            </a:endParaRPr>
          </a:p>
        </p:txBody>
      </p:sp>
      <p:sp>
        <p:nvSpPr>
          <p:cNvPr id="12" name="Shape 10"/>
          <p:cNvSpPr/>
          <p:nvPr/>
        </p:nvSpPr>
        <p:spPr>
          <a:xfrm>
            <a:off x="7439144" y="4821674"/>
            <a:ext cx="446484" cy="446484"/>
          </a:xfrm>
          <a:prstGeom prst="roundRect">
            <a:avLst>
              <a:gd name="adj" fmla="val 18670"/>
            </a:avLst>
          </a:prstGeom>
          <a:solidFill>
            <a:srgbClr val="110080"/>
          </a:solidFill>
          <a:ln w="7620">
            <a:solidFill>
              <a:srgbClr val="2A1999"/>
            </a:solidFill>
            <a:prstDash val="solid"/>
          </a:ln>
        </p:spPr>
      </p:sp>
      <p:sp>
        <p:nvSpPr>
          <p:cNvPr id="13" name="Text 11"/>
          <p:cNvSpPr/>
          <p:nvPr/>
        </p:nvSpPr>
        <p:spPr>
          <a:xfrm>
            <a:off x="8083987" y="4889897"/>
            <a:ext cx="2607707"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Computational Scope</a:t>
            </a:r>
            <a:endParaRPr lang="en-US" sz="2800" dirty="0">
              <a:latin typeface="Times New Roman" panose="02020603050405020304" pitchFamily="18" charset="0"/>
              <a:cs typeface="Times New Roman" panose="02020603050405020304" pitchFamily="18" charset="0"/>
            </a:endParaRPr>
          </a:p>
        </p:txBody>
      </p:sp>
      <p:sp>
        <p:nvSpPr>
          <p:cNvPr id="14" name="Text 12"/>
          <p:cNvSpPr/>
          <p:nvPr/>
        </p:nvSpPr>
        <p:spPr>
          <a:xfrm>
            <a:off x="8083987" y="5319117"/>
            <a:ext cx="5752624" cy="190523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We examine eight relationship families and eleven noise levels, yielding 88 synthetic datasets. This scope suffices to demonstrate equitability but represents a fraction of the comprehensive evaluation in the original paper, which included additional relationships and more extensive statistical analysis.</a:t>
            </a:r>
            <a:endParaRPr lang="en-US" sz="2000" dirty="0">
              <a:latin typeface="Times New Roman" panose="02020603050405020304" pitchFamily="18" charset="0"/>
              <a:cs typeface="Times New Roman" panose="02020603050405020304" pitchFamily="18" charset="0"/>
            </a:endParaRPr>
          </a:p>
        </p:txBody>
      </p:sp>
      <p:pic>
        <p:nvPicPr>
          <p:cNvPr id="15" name="Рисунок 14">
            <a:extLst>
              <a:ext uri="{FF2B5EF4-FFF2-40B4-BE49-F238E27FC236}">
                <a16:creationId xmlns:a16="http://schemas.microsoft.com/office/drawing/2014/main" id="{80453506-5174-67AC-D189-45784E77AEA9}"/>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23424"/>
            <a:ext cx="6182797" cy="620078"/>
          </a:xfrm>
          <a:prstGeom prst="rect">
            <a:avLst/>
          </a:prstGeom>
          <a:noFill/>
          <a:ln/>
        </p:spPr>
        <p:txBody>
          <a:bodyPr wrap="none" lIns="0" tIns="0" rIns="0" bIns="0" rtlCol="0" anchor="t"/>
          <a:lstStyle/>
          <a:p>
            <a:pPr marL="0" indent="0" algn="l">
              <a:lnSpc>
                <a:spcPts val="4850"/>
              </a:lnSpc>
              <a:buNone/>
            </a:pPr>
            <a:r>
              <a:rPr lang="en-US" sz="4800" b="1" dirty="0">
                <a:solidFill>
                  <a:srgbClr val="FFFFFF"/>
                </a:solidFill>
                <a:latin typeface="Times New Roman" panose="02020603050405020304" pitchFamily="18" charset="0"/>
                <a:ea typeface="Inter Bold" pitchFamily="34" charset="-122"/>
                <a:cs typeface="Times New Roman" panose="02020603050405020304" pitchFamily="18" charset="0"/>
              </a:rPr>
              <a:t>Next Steps &amp; Future Work</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40337"/>
            <a:ext cx="198358" cy="248007"/>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Light" pitchFamily="34" charset="-122"/>
                <a:cs typeface="Times New Roman" panose="02020603050405020304" pitchFamily="18" charset="0"/>
              </a:rPr>
              <a:t>01</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flipV="1">
            <a:off x="793790" y="2008943"/>
            <a:ext cx="6620470" cy="45719"/>
          </a:xfrm>
          <a:prstGeom prst="rect">
            <a:avLst/>
          </a:prstGeom>
          <a:solidFill>
            <a:srgbClr val="2B0AFF"/>
          </a:solidFill>
          <a:ln/>
        </p:spPr>
      </p:sp>
      <p:sp>
        <p:nvSpPr>
          <p:cNvPr id="5" name="Text 3"/>
          <p:cNvSpPr/>
          <p:nvPr/>
        </p:nvSpPr>
        <p:spPr>
          <a:xfrm>
            <a:off x="793790" y="2199561"/>
            <a:ext cx="2480905" cy="310158"/>
          </a:xfrm>
          <a:prstGeom prst="rect">
            <a:avLst/>
          </a:prstGeom>
          <a:noFill/>
          <a:ln/>
        </p:spPr>
        <p:txBody>
          <a:bodyPr wrap="none" lIns="0" tIns="0" rIns="0" bIns="0" rtlCol="0" anchor="t"/>
          <a:lstStyle/>
          <a:p>
            <a:pPr marL="0" indent="0" algn="l">
              <a:lnSpc>
                <a:spcPts val="2400"/>
              </a:lnSpc>
              <a:buNone/>
            </a:pPr>
            <a:endParaRPr lang="en-US" sz="1950" dirty="0"/>
          </a:p>
        </p:txBody>
      </p:sp>
      <p:sp>
        <p:nvSpPr>
          <p:cNvPr id="6" name="Text 4"/>
          <p:cNvSpPr/>
          <p:nvPr/>
        </p:nvSpPr>
        <p:spPr>
          <a:xfrm>
            <a:off x="793790" y="2628781"/>
            <a:ext cx="4215289" cy="127015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7" name="Text 5"/>
          <p:cNvSpPr/>
          <p:nvPr/>
        </p:nvSpPr>
        <p:spPr>
          <a:xfrm>
            <a:off x="5207437" y="1740337"/>
            <a:ext cx="198358" cy="248007"/>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7"/>
          <p:cNvSpPr/>
          <p:nvPr/>
        </p:nvSpPr>
        <p:spPr>
          <a:xfrm>
            <a:off x="2901434" y="2199561"/>
            <a:ext cx="2846308"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Real Dataset Evaluation</a:t>
            </a:r>
            <a:endParaRPr lang="en-US" sz="2800" dirty="0">
              <a:latin typeface="Times New Roman" panose="02020603050405020304" pitchFamily="18" charset="0"/>
              <a:cs typeface="Times New Roman" panose="02020603050405020304" pitchFamily="18" charset="0"/>
            </a:endParaRPr>
          </a:p>
        </p:txBody>
      </p:sp>
      <p:sp>
        <p:nvSpPr>
          <p:cNvPr id="10" name="Text 8"/>
          <p:cNvSpPr/>
          <p:nvPr/>
        </p:nvSpPr>
        <p:spPr>
          <a:xfrm>
            <a:off x="893088" y="2716530"/>
            <a:ext cx="6422112" cy="1407320"/>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Apply experiments to the paper's original datasets: WHO health indicators, gene expression microarray data, MLB baseball statistics, and human gut microbiome composition. Real data will reveal whether synthetic intuitions transfer to complex, high-dimensional relationships.</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720965" y="1722776"/>
            <a:ext cx="198358" cy="248007"/>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Light" pitchFamily="34" charset="-122"/>
                <a:cs typeface="Times New Roman" panose="02020603050405020304" pitchFamily="18" charset="0"/>
              </a:rPr>
              <a:t>02</a:t>
            </a:r>
            <a:endParaRPr lang="en-US" sz="2000" dirty="0">
              <a:latin typeface="Times New Roman" panose="02020603050405020304" pitchFamily="18" charset="0"/>
              <a:cs typeface="Times New Roman" panose="02020603050405020304" pitchFamily="18" charset="0"/>
            </a:endParaRPr>
          </a:p>
        </p:txBody>
      </p:sp>
      <p:sp>
        <p:nvSpPr>
          <p:cNvPr id="12" name="Shape 10"/>
          <p:cNvSpPr/>
          <p:nvPr/>
        </p:nvSpPr>
        <p:spPr>
          <a:xfrm>
            <a:off x="7612619" y="2031803"/>
            <a:ext cx="6223874" cy="45719"/>
          </a:xfrm>
          <a:prstGeom prst="rect">
            <a:avLst/>
          </a:prstGeom>
          <a:solidFill>
            <a:srgbClr val="2B0AFF"/>
          </a:solidFill>
          <a:ln/>
        </p:spPr>
      </p:sp>
      <p:sp>
        <p:nvSpPr>
          <p:cNvPr id="13" name="Text 11"/>
          <p:cNvSpPr/>
          <p:nvPr/>
        </p:nvSpPr>
        <p:spPr>
          <a:xfrm>
            <a:off x="8463797" y="2166403"/>
            <a:ext cx="3766661"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Extended Relationship Families</a:t>
            </a:r>
            <a:endParaRPr lang="en-US" sz="2800" dirty="0">
              <a:latin typeface="Times New Roman" panose="02020603050405020304" pitchFamily="18" charset="0"/>
              <a:cs typeface="Times New Roman" panose="02020603050405020304" pitchFamily="18" charset="0"/>
            </a:endParaRPr>
          </a:p>
        </p:txBody>
      </p:sp>
      <p:sp>
        <p:nvSpPr>
          <p:cNvPr id="14" name="Text 12"/>
          <p:cNvSpPr/>
          <p:nvPr/>
        </p:nvSpPr>
        <p:spPr>
          <a:xfrm>
            <a:off x="7919323" y="2657325"/>
            <a:ext cx="5917169" cy="190523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Expand beyond eight relationship types to include higher-frequency sinusoids, power laws, logarithmic functions, and multimodal relationships to more thoroughly test equitability across the functional form spectrum.</a:t>
            </a:r>
            <a:endParaRPr lang="en-US" sz="200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5198745"/>
            <a:ext cx="198358" cy="248007"/>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Light" pitchFamily="34" charset="-122"/>
                <a:cs typeface="Times New Roman" panose="02020603050405020304" pitchFamily="18" charset="0"/>
              </a:rPr>
              <a:t>03</a:t>
            </a:r>
          </a:p>
        </p:txBody>
      </p:sp>
      <p:sp>
        <p:nvSpPr>
          <p:cNvPr id="16" name="Shape 14"/>
          <p:cNvSpPr/>
          <p:nvPr/>
        </p:nvSpPr>
        <p:spPr>
          <a:xfrm>
            <a:off x="793790" y="5513070"/>
            <a:ext cx="6422112" cy="22860"/>
          </a:xfrm>
          <a:prstGeom prst="rect">
            <a:avLst/>
          </a:prstGeom>
          <a:solidFill>
            <a:srgbClr val="2B0AFF"/>
          </a:solidFill>
          <a:ln/>
        </p:spPr>
      </p:sp>
      <p:sp>
        <p:nvSpPr>
          <p:cNvPr id="17" name="Text 15"/>
          <p:cNvSpPr/>
          <p:nvPr/>
        </p:nvSpPr>
        <p:spPr>
          <a:xfrm>
            <a:off x="793790" y="5657969"/>
            <a:ext cx="4605457"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Comparison with Distance Correlation</a:t>
            </a:r>
            <a:endParaRPr lang="en-US" sz="2800" dirty="0">
              <a:latin typeface="Times New Roman" panose="02020603050405020304" pitchFamily="18" charset="0"/>
              <a:cs typeface="Times New Roman" panose="02020603050405020304" pitchFamily="18" charset="0"/>
            </a:endParaRPr>
          </a:p>
        </p:txBody>
      </p:sp>
      <p:sp>
        <p:nvSpPr>
          <p:cNvPr id="18" name="Text 16"/>
          <p:cNvSpPr/>
          <p:nvPr/>
        </p:nvSpPr>
        <p:spPr>
          <a:xfrm>
            <a:off x="793790" y="6087189"/>
            <a:ext cx="6422112" cy="127015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The Simon &amp; Tibshirani (2011) commentary argues that distance correlation (dcor) outperforms MIC in power. Implement dcor comparison to evaluate this critique and understand when each metric excels.</a:t>
            </a:r>
            <a:endParaRPr lang="en-US" sz="2000" dirty="0">
              <a:latin typeface="Times New Roman" panose="02020603050405020304" pitchFamily="18" charset="0"/>
              <a:cs typeface="Times New Roman" panose="02020603050405020304" pitchFamily="18" charset="0"/>
            </a:endParaRPr>
          </a:p>
        </p:txBody>
      </p:sp>
      <p:sp>
        <p:nvSpPr>
          <p:cNvPr id="19" name="Text 17"/>
          <p:cNvSpPr/>
          <p:nvPr/>
        </p:nvSpPr>
        <p:spPr>
          <a:xfrm>
            <a:off x="7414260" y="5198745"/>
            <a:ext cx="198358" cy="248007"/>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Light" pitchFamily="34" charset="-122"/>
                <a:cs typeface="Times New Roman" panose="02020603050405020304" pitchFamily="18" charset="0"/>
              </a:rPr>
              <a:t>04</a:t>
            </a:r>
            <a:endParaRPr lang="en-US" sz="2000" dirty="0">
              <a:latin typeface="Times New Roman" panose="02020603050405020304" pitchFamily="18" charset="0"/>
              <a:cs typeface="Times New Roman" panose="02020603050405020304" pitchFamily="18" charset="0"/>
            </a:endParaRPr>
          </a:p>
        </p:txBody>
      </p:sp>
      <p:sp>
        <p:nvSpPr>
          <p:cNvPr id="20" name="Shape 18"/>
          <p:cNvSpPr/>
          <p:nvPr/>
        </p:nvSpPr>
        <p:spPr>
          <a:xfrm>
            <a:off x="7414260" y="5513070"/>
            <a:ext cx="6422231" cy="22860"/>
          </a:xfrm>
          <a:prstGeom prst="rect">
            <a:avLst/>
          </a:prstGeom>
          <a:solidFill>
            <a:srgbClr val="2B0AFF"/>
          </a:solidFill>
          <a:ln/>
        </p:spPr>
      </p:sp>
      <p:sp>
        <p:nvSpPr>
          <p:cNvPr id="21" name="Text 19"/>
          <p:cNvSpPr/>
          <p:nvPr/>
        </p:nvSpPr>
        <p:spPr>
          <a:xfrm>
            <a:off x="7414260" y="5657969"/>
            <a:ext cx="2480905"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Formal Presentation</a:t>
            </a:r>
            <a:endParaRPr lang="en-US" sz="2800" dirty="0">
              <a:latin typeface="Times New Roman" panose="02020603050405020304" pitchFamily="18" charset="0"/>
              <a:cs typeface="Times New Roman" panose="02020603050405020304" pitchFamily="18" charset="0"/>
            </a:endParaRPr>
          </a:p>
        </p:txBody>
      </p:sp>
      <p:sp>
        <p:nvSpPr>
          <p:cNvPr id="22" name="Text 20"/>
          <p:cNvSpPr/>
          <p:nvPr/>
        </p:nvSpPr>
        <p:spPr>
          <a:xfrm>
            <a:off x="7414260" y="6087189"/>
            <a:ext cx="6422231"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Generate a professional PPTX presentation using python-pptx, incorporating all generated figures, theoretical background, and results for presentation to statistical audiences.</a:t>
            </a:r>
            <a:endParaRPr lang="en-US" sz="2000" dirty="0">
              <a:latin typeface="Times New Roman" panose="02020603050405020304" pitchFamily="18" charset="0"/>
              <a:cs typeface="Times New Roman" panose="02020603050405020304" pitchFamily="18" charset="0"/>
            </a:endParaRPr>
          </a:p>
        </p:txBody>
      </p:sp>
      <p:pic>
        <p:nvPicPr>
          <p:cNvPr id="23" name="Рисунок 22">
            <a:extLst>
              <a:ext uri="{FF2B5EF4-FFF2-40B4-BE49-F238E27FC236}">
                <a16:creationId xmlns:a16="http://schemas.microsoft.com/office/drawing/2014/main" id="{2130AF77-AE03-A743-3F54-E4737C7E3547}"/>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72528"/>
            <a:ext cx="8432363"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Times New Roman" panose="02020603050405020304" pitchFamily="18" charset="0"/>
                <a:ea typeface="Inter Bold" pitchFamily="34" charset="-122"/>
                <a:cs typeface="Times New Roman" panose="02020603050405020304" pitchFamily="18" charset="0"/>
              </a:rPr>
              <a:t>Research Goal &amp; Experimental Plan</a:t>
            </a:r>
            <a:endParaRPr lang="en-US" sz="39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189440"/>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Our objective is to reproduce the core experimental intuition of the original paper using synthetic relationships and to demonstrate MIC's equitability across functional forms.</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3047762"/>
            <a:ext cx="6422231" cy="1476256"/>
          </a:xfrm>
          <a:prstGeom prst="roundRect">
            <a:avLst>
              <a:gd name="adj" fmla="val 5647"/>
            </a:avLst>
          </a:prstGeom>
          <a:solidFill>
            <a:srgbClr val="110080"/>
          </a:solidFill>
          <a:ln w="7620">
            <a:solidFill>
              <a:srgbClr val="2A1999"/>
            </a:solidFill>
            <a:prstDash val="solid"/>
          </a:ln>
        </p:spPr>
      </p:sp>
      <p:sp>
        <p:nvSpPr>
          <p:cNvPr id="5" name="Text 3"/>
          <p:cNvSpPr/>
          <p:nvPr/>
        </p:nvSpPr>
        <p:spPr>
          <a:xfrm>
            <a:off x="999768" y="3253740"/>
            <a:ext cx="2811542" cy="310158"/>
          </a:xfrm>
          <a:prstGeom prst="rect">
            <a:avLst/>
          </a:prstGeom>
          <a:noFill/>
          <a:ln/>
        </p:spPr>
        <p:txBody>
          <a:bodyPr wrap="none" lIns="0" tIns="0" rIns="0" bIns="0" rtlCol="0" anchor="t"/>
          <a:lstStyle/>
          <a:p>
            <a:pPr marL="0" indent="0" algn="l">
              <a:lnSpc>
                <a:spcPts val="2400"/>
              </a:lnSpc>
              <a:buNone/>
            </a:pPr>
            <a:r>
              <a:rPr lang="en-US" sz="2400" b="1" dirty="0">
                <a:solidFill>
                  <a:srgbClr val="E5E0DF"/>
                </a:solidFill>
                <a:latin typeface="Times New Roman" panose="02020603050405020304" pitchFamily="18" charset="0"/>
                <a:ea typeface="Inter Bold" pitchFamily="34" charset="-122"/>
                <a:cs typeface="Times New Roman" panose="02020603050405020304" pitchFamily="18" charset="0"/>
              </a:rPr>
              <a:t>Generate Relationships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999768" y="3682960"/>
            <a:ext cx="6010275" cy="63507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Create common functional forms: linear, quadratic, sinusoidal, exponential, cubic, step, circular, and random patterns.</a:t>
            </a:r>
            <a:endParaRPr lang="en-US" dirty="0">
              <a:latin typeface="Times New Roman" panose="02020603050405020304" pitchFamily="18" charset="0"/>
              <a:cs typeface="Times New Roman" panose="02020603050405020304" pitchFamily="18" charset="0"/>
            </a:endParaRPr>
          </a:p>
        </p:txBody>
      </p:sp>
      <p:sp>
        <p:nvSpPr>
          <p:cNvPr id="7" name="Shape 5"/>
          <p:cNvSpPr/>
          <p:nvPr/>
        </p:nvSpPr>
        <p:spPr>
          <a:xfrm>
            <a:off x="7414379" y="3047762"/>
            <a:ext cx="6422231" cy="1476256"/>
          </a:xfrm>
          <a:prstGeom prst="roundRect">
            <a:avLst>
              <a:gd name="adj" fmla="val 5647"/>
            </a:avLst>
          </a:prstGeom>
          <a:solidFill>
            <a:srgbClr val="110080"/>
          </a:solidFill>
          <a:ln w="7620">
            <a:solidFill>
              <a:srgbClr val="2A1999"/>
            </a:solidFill>
            <a:prstDash val="solid"/>
          </a:ln>
        </p:spPr>
      </p:sp>
      <p:sp>
        <p:nvSpPr>
          <p:cNvPr id="8" name="Text 6"/>
          <p:cNvSpPr/>
          <p:nvPr/>
        </p:nvSpPr>
        <p:spPr>
          <a:xfrm>
            <a:off x="7620357" y="3253740"/>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E5E0DF"/>
                </a:solidFill>
                <a:latin typeface="Times New Roman" panose="02020603050405020304" pitchFamily="18" charset="0"/>
                <a:ea typeface="Inter Bold" pitchFamily="34" charset="-122"/>
                <a:cs typeface="Times New Roman" panose="02020603050405020304" pitchFamily="18" charset="0"/>
              </a:rPr>
              <a:t>Vary Noise Levels</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7620357" y="3682960"/>
            <a:ext cx="6010275" cy="63507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Apply additive Gaussian noise scaled from 0.0 to 1.0 in 11 incremental steps to each relationship.</a:t>
            </a:r>
            <a:endParaRPr lang="en-US" dirty="0">
              <a:latin typeface="Times New Roman" panose="02020603050405020304" pitchFamily="18" charset="0"/>
              <a:cs typeface="Times New Roman" panose="02020603050405020304" pitchFamily="18" charset="0"/>
            </a:endParaRPr>
          </a:p>
        </p:txBody>
      </p:sp>
      <p:sp>
        <p:nvSpPr>
          <p:cNvPr id="10" name="Shape 8"/>
          <p:cNvSpPr/>
          <p:nvPr/>
        </p:nvSpPr>
        <p:spPr>
          <a:xfrm>
            <a:off x="793790" y="4722376"/>
            <a:ext cx="6422231" cy="1476256"/>
          </a:xfrm>
          <a:prstGeom prst="roundRect">
            <a:avLst>
              <a:gd name="adj" fmla="val 5647"/>
            </a:avLst>
          </a:prstGeom>
          <a:solidFill>
            <a:srgbClr val="110080"/>
          </a:solidFill>
          <a:ln w="7620">
            <a:solidFill>
              <a:srgbClr val="2A1999"/>
            </a:solidFill>
            <a:prstDash val="solid"/>
          </a:ln>
        </p:spPr>
      </p:sp>
      <p:sp>
        <p:nvSpPr>
          <p:cNvPr id="11" name="Text 9"/>
          <p:cNvSpPr/>
          <p:nvPr/>
        </p:nvSpPr>
        <p:spPr>
          <a:xfrm>
            <a:off x="999768" y="4928354"/>
            <a:ext cx="2480905" cy="310158"/>
          </a:xfrm>
          <a:prstGeom prst="rect">
            <a:avLst/>
          </a:prstGeom>
          <a:noFill/>
          <a:ln/>
        </p:spPr>
        <p:txBody>
          <a:bodyPr wrap="none" lIns="0" tIns="0" rIns="0" bIns="0" rtlCol="0" anchor="t"/>
          <a:lstStyle/>
          <a:p>
            <a:pPr marL="0" indent="0" algn="l">
              <a:lnSpc>
                <a:spcPts val="2400"/>
              </a:lnSpc>
              <a:buNone/>
            </a:pPr>
            <a:r>
              <a:rPr lang="en-US" sz="2400" b="1" dirty="0">
                <a:solidFill>
                  <a:srgbClr val="E5E0DF"/>
                </a:solidFill>
                <a:latin typeface="Times New Roman" panose="02020603050405020304" pitchFamily="18" charset="0"/>
                <a:ea typeface="Inter Bold" pitchFamily="34" charset="-122"/>
                <a:cs typeface="Times New Roman" panose="02020603050405020304" pitchFamily="18" charset="0"/>
              </a:rPr>
              <a:t>Compute Metrics</a:t>
            </a:r>
            <a:endParaRPr lang="en-US" sz="2400" dirty="0">
              <a:latin typeface="Times New Roman" panose="02020603050405020304" pitchFamily="18" charset="0"/>
              <a:cs typeface="Times New Roman" panose="02020603050405020304" pitchFamily="18" charset="0"/>
            </a:endParaRPr>
          </a:p>
        </p:txBody>
      </p:sp>
      <p:sp>
        <p:nvSpPr>
          <p:cNvPr id="12" name="Text 10"/>
          <p:cNvSpPr/>
          <p:nvPr/>
        </p:nvSpPr>
        <p:spPr>
          <a:xfrm>
            <a:off x="999768" y="5357574"/>
            <a:ext cx="6010275" cy="63507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Calculate both MIC-like scores and R² (linear-fit) coefficients for each synthetic dataset.</a:t>
            </a:r>
            <a:endParaRPr lang="en-US" dirty="0">
              <a:latin typeface="Times New Roman" panose="02020603050405020304" pitchFamily="18" charset="0"/>
              <a:cs typeface="Times New Roman" panose="02020603050405020304" pitchFamily="18" charset="0"/>
            </a:endParaRPr>
          </a:p>
        </p:txBody>
      </p:sp>
      <p:sp>
        <p:nvSpPr>
          <p:cNvPr id="13" name="Shape 11"/>
          <p:cNvSpPr/>
          <p:nvPr/>
        </p:nvSpPr>
        <p:spPr>
          <a:xfrm>
            <a:off x="7414379" y="4722376"/>
            <a:ext cx="6422231" cy="1476256"/>
          </a:xfrm>
          <a:prstGeom prst="roundRect">
            <a:avLst>
              <a:gd name="adj" fmla="val 5647"/>
            </a:avLst>
          </a:prstGeom>
          <a:solidFill>
            <a:srgbClr val="110080"/>
          </a:solidFill>
          <a:ln w="7620">
            <a:solidFill>
              <a:srgbClr val="2A1999"/>
            </a:solidFill>
            <a:prstDash val="solid"/>
          </a:ln>
        </p:spPr>
      </p:sp>
      <p:sp>
        <p:nvSpPr>
          <p:cNvPr id="14" name="Text 12"/>
          <p:cNvSpPr/>
          <p:nvPr/>
        </p:nvSpPr>
        <p:spPr>
          <a:xfrm>
            <a:off x="7620357" y="4928354"/>
            <a:ext cx="2744986" cy="310158"/>
          </a:xfrm>
          <a:prstGeom prst="rect">
            <a:avLst/>
          </a:prstGeom>
          <a:noFill/>
          <a:ln/>
        </p:spPr>
        <p:txBody>
          <a:bodyPr wrap="none" lIns="0" tIns="0" rIns="0" bIns="0" rtlCol="0" anchor="t"/>
          <a:lstStyle/>
          <a:p>
            <a:pPr marL="0" indent="0" algn="l">
              <a:lnSpc>
                <a:spcPts val="2400"/>
              </a:lnSpc>
              <a:buNone/>
            </a:pPr>
            <a:r>
              <a:rPr lang="en-US" sz="2400" b="1" dirty="0">
                <a:solidFill>
                  <a:srgbClr val="E5E0DF"/>
                </a:solidFill>
                <a:latin typeface="Times New Roman" panose="02020603050405020304" pitchFamily="18" charset="0"/>
                <a:ea typeface="Inter Bold" pitchFamily="34" charset="-122"/>
                <a:cs typeface="Times New Roman" panose="02020603050405020304" pitchFamily="18" charset="0"/>
              </a:rPr>
              <a:t>Compare Performance</a:t>
            </a:r>
            <a:endParaRPr lang="en-US" sz="2400" dirty="0">
              <a:latin typeface="Times New Roman" panose="02020603050405020304" pitchFamily="18" charset="0"/>
              <a:cs typeface="Times New Roman" panose="02020603050405020304" pitchFamily="18" charset="0"/>
            </a:endParaRPr>
          </a:p>
        </p:txBody>
      </p:sp>
      <p:sp>
        <p:nvSpPr>
          <p:cNvPr id="15" name="Text 13"/>
          <p:cNvSpPr/>
          <p:nvPr/>
        </p:nvSpPr>
        <p:spPr>
          <a:xfrm>
            <a:off x="7620357" y="5357574"/>
            <a:ext cx="6010275" cy="63507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Visualise how both metrics degrade with increasing noise and identify where MIC outperforms traditional R².</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793790" y="6421874"/>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We employ an MIC wrapper that uses the official minepy implementation when available; otherwise, a robust R²-based fallback ensures experiments remain runnable across different environments.</a:t>
            </a:r>
            <a:endParaRPr lang="en-US" sz="2000" dirty="0">
              <a:latin typeface="Times New Roman" panose="02020603050405020304" pitchFamily="18" charset="0"/>
              <a:cs typeface="Times New Roman" panose="02020603050405020304" pitchFamily="18" charset="0"/>
            </a:endParaRPr>
          </a:p>
        </p:txBody>
      </p:sp>
      <p:pic>
        <p:nvPicPr>
          <p:cNvPr id="17" name="Рисунок 16">
            <a:extLst>
              <a:ext uri="{FF2B5EF4-FFF2-40B4-BE49-F238E27FC236}">
                <a16:creationId xmlns:a16="http://schemas.microsoft.com/office/drawing/2014/main" id="{C2623DAA-BD45-D768-425B-8EF4533A6955}"/>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0951"/>
            <a:ext cx="7425809" cy="620078"/>
          </a:xfrm>
          <a:prstGeom prst="rect">
            <a:avLst/>
          </a:prstGeom>
          <a:noFill/>
          <a:ln/>
        </p:spPr>
        <p:txBody>
          <a:bodyPr wrap="none" lIns="0" tIns="0" rIns="0" bIns="0" rtlCol="0" anchor="t"/>
          <a:lstStyle/>
          <a:p>
            <a:pPr marL="0" indent="0" algn="l">
              <a:lnSpc>
                <a:spcPts val="4850"/>
              </a:lnSpc>
              <a:buNone/>
            </a:pPr>
            <a:r>
              <a:rPr lang="en-US" sz="4000" b="1" dirty="0">
                <a:solidFill>
                  <a:srgbClr val="FFFFFF"/>
                </a:solidFill>
                <a:latin typeface="Times New Roman" panose="02020603050405020304" pitchFamily="18" charset="0"/>
                <a:ea typeface="Inter Bold" pitchFamily="34" charset="-122"/>
                <a:cs typeface="Times New Roman" panose="02020603050405020304" pitchFamily="18" charset="0"/>
              </a:rPr>
              <a:t>Methodology: Data Generation</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57043"/>
            <a:ext cx="2738676" cy="310158"/>
          </a:xfrm>
          <a:prstGeom prst="rect">
            <a:avLst/>
          </a:prstGeom>
          <a:noFill/>
          <a:ln/>
        </p:spPr>
        <p:txBody>
          <a:bodyPr wrap="none" lIns="0" tIns="0" rIns="0" bIns="0" rtlCol="0" anchor="t"/>
          <a:lstStyle/>
          <a:p>
            <a:pPr marL="0" indent="0" algn="l">
              <a:lnSpc>
                <a:spcPts val="2400"/>
              </a:lnSpc>
              <a:buNone/>
            </a:pPr>
            <a:r>
              <a:rPr lang="en-US" sz="2400" b="1" dirty="0">
                <a:solidFill>
                  <a:srgbClr val="FFFFFF"/>
                </a:solidFill>
                <a:latin typeface="Times New Roman" panose="02020603050405020304" pitchFamily="18" charset="0"/>
                <a:ea typeface="Inter Bold" pitchFamily="34" charset="-122"/>
                <a:cs typeface="Times New Roman" panose="02020603050405020304" pitchFamily="18" charset="0"/>
              </a:rPr>
              <a:t>Dataset Specifications</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565559"/>
            <a:ext cx="6279356" cy="95261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We generate synthetic pairs (x, y) with x uniformly distributed in [0,1] and n=500 samples per relationship. This sample size balances computational efficiency with statistical robustness.</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93790" y="3696772"/>
            <a:ext cx="6279356" cy="317540"/>
          </a:xfrm>
          <a:prstGeom prst="rect">
            <a:avLst/>
          </a:prstGeom>
          <a:noFill/>
          <a:ln/>
        </p:spPr>
        <p:txBody>
          <a:bodyPr wrap="none" lIns="0" tIns="0" rIns="0" bIns="0" rtlCol="0" anchor="t"/>
          <a:lstStyle/>
          <a:p>
            <a:pPr marL="0" indent="0" algn="l">
              <a:lnSpc>
                <a:spcPts val="2500"/>
              </a:lnSpc>
              <a:buNone/>
            </a:pPr>
            <a:r>
              <a:rPr lang="en-US" b="1" dirty="0">
                <a:solidFill>
                  <a:srgbClr val="E5E0DF"/>
                </a:solidFill>
                <a:latin typeface="Times New Roman" panose="02020603050405020304" pitchFamily="18" charset="0"/>
                <a:ea typeface="Inter" pitchFamily="34" charset="-122"/>
                <a:cs typeface="Times New Roman" panose="02020603050405020304" pitchFamily="18" charset="0"/>
              </a:rPr>
              <a:t>Relationship Families:</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93790" y="419290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Linear: y = x</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3790" y="457985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Quadratic: y = x²</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96681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Sinusoidal: y = sin(4πx)</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35376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Exponential: y = e^x</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793790" y="574071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Cubic: y = x³</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12767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Step: y = floor(5x)/5</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651462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Circular: y from circle equation</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793790" y="690157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Random: y ~ Uniform(0,1)</a:t>
            </a:r>
            <a:endParaRPr lang="en-US" sz="2000" dirty="0">
              <a:latin typeface="Times New Roman" panose="02020603050405020304" pitchFamily="18" charset="0"/>
              <a:cs typeface="Times New Roman" panose="02020603050405020304" pitchFamily="18" charset="0"/>
            </a:endParaRPr>
          </a:p>
        </p:txBody>
      </p:sp>
      <p:sp>
        <p:nvSpPr>
          <p:cNvPr id="14" name="Text 12"/>
          <p:cNvSpPr/>
          <p:nvPr/>
        </p:nvSpPr>
        <p:spPr>
          <a:xfrm>
            <a:off x="7564874" y="2057043"/>
            <a:ext cx="2480905" cy="310158"/>
          </a:xfrm>
          <a:prstGeom prst="rect">
            <a:avLst/>
          </a:prstGeom>
          <a:noFill/>
          <a:ln/>
        </p:spPr>
        <p:txBody>
          <a:bodyPr wrap="none" lIns="0" tIns="0" rIns="0" bIns="0" rtlCol="0" anchor="t"/>
          <a:lstStyle/>
          <a:p>
            <a:pPr marL="0" indent="0" algn="l">
              <a:lnSpc>
                <a:spcPts val="2400"/>
              </a:lnSpc>
              <a:buNone/>
            </a:pPr>
            <a:r>
              <a:rPr lang="en-US" sz="2000" b="1" dirty="0">
                <a:solidFill>
                  <a:srgbClr val="FFFFFF"/>
                </a:solidFill>
                <a:latin typeface="Times New Roman" panose="02020603050405020304" pitchFamily="18" charset="0"/>
                <a:ea typeface="Inter Bold" pitchFamily="34" charset="-122"/>
                <a:cs typeface="Times New Roman" panose="02020603050405020304" pitchFamily="18" charset="0"/>
              </a:rPr>
              <a:t>Noise Model</a:t>
            </a:r>
            <a:endParaRPr lang="en-US" sz="2000" dirty="0">
              <a:latin typeface="Times New Roman" panose="02020603050405020304" pitchFamily="18" charset="0"/>
              <a:cs typeface="Times New Roman" panose="02020603050405020304" pitchFamily="18" charset="0"/>
            </a:endParaRPr>
          </a:p>
        </p:txBody>
      </p:sp>
      <p:sp>
        <p:nvSpPr>
          <p:cNvPr id="15" name="Text 13"/>
          <p:cNvSpPr/>
          <p:nvPr/>
        </p:nvSpPr>
        <p:spPr>
          <a:xfrm>
            <a:off x="7564874" y="2565559"/>
            <a:ext cx="6279356"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We apply additive Gaussian noise scaled relative to the signal standard deviation. This relative scaling ensures fair comparison across relationships with different ranges and variability.</a:t>
            </a:r>
            <a:endParaRPr lang="en-US" sz="2000" dirty="0">
              <a:latin typeface="Times New Roman" panose="02020603050405020304" pitchFamily="18" charset="0"/>
              <a:cs typeface="Times New Roman" panose="02020603050405020304" pitchFamily="18" charset="0"/>
            </a:endParaRPr>
          </a:p>
        </p:txBody>
      </p:sp>
      <p:sp>
        <p:nvSpPr>
          <p:cNvPr id="16" name="Text 14"/>
          <p:cNvSpPr/>
          <p:nvPr/>
        </p:nvSpPr>
        <p:spPr>
          <a:xfrm>
            <a:off x="7557254" y="3877925"/>
            <a:ext cx="6279356" cy="3175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Times New Roman" panose="02020603050405020304" pitchFamily="18" charset="0"/>
                <a:ea typeface="Inter" pitchFamily="34" charset="-122"/>
                <a:cs typeface="Times New Roman" panose="02020603050405020304" pitchFamily="18" charset="0"/>
              </a:rPr>
              <a:t>Noise Scale Range:</a:t>
            </a: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 0.0 to 1.0 in 11 steps</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7557254" y="4351675"/>
            <a:ext cx="6279356" cy="127015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At noise scale 0.0, relationships are noiseless. At noise scale 1.0, noise magnitude equals the signal standard deviation, creating substantial degradation. This range captures the transition from clear signal detection to noise-dominated regimes.</a:t>
            </a:r>
            <a:endParaRPr lang="en-US" sz="2000" dirty="0">
              <a:latin typeface="Times New Roman" panose="02020603050405020304" pitchFamily="18" charset="0"/>
              <a:cs typeface="Times New Roman" panose="02020603050405020304" pitchFamily="18" charset="0"/>
            </a:endParaRPr>
          </a:p>
        </p:txBody>
      </p:sp>
      <p:pic>
        <p:nvPicPr>
          <p:cNvPr id="18" name="Рисунок 17">
            <a:extLst>
              <a:ext uri="{FF2B5EF4-FFF2-40B4-BE49-F238E27FC236}">
                <a16:creationId xmlns:a16="http://schemas.microsoft.com/office/drawing/2014/main" id="{4A5CB095-DB35-F19A-5EA5-2D047115E696}"/>
              </a:ext>
            </a:extLst>
          </p:cNvPr>
          <p:cNvPicPr>
            <a:picLocks noChangeAspect="1"/>
          </p:cNvPicPr>
          <p:nvPr/>
        </p:nvPicPr>
        <p:blipFill>
          <a:blip r:embed="rId3"/>
          <a:stretch>
            <a:fillRect/>
          </a:stretch>
        </p:blipFill>
        <p:spPr>
          <a:xfrm>
            <a:off x="12894032" y="7740373"/>
            <a:ext cx="1736368" cy="381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42035"/>
            <a:ext cx="9068276" cy="620078"/>
          </a:xfrm>
          <a:prstGeom prst="rect">
            <a:avLst/>
          </a:prstGeom>
          <a:noFill/>
          <a:ln/>
        </p:spPr>
        <p:txBody>
          <a:bodyPr wrap="none" lIns="0" tIns="0" rIns="0" bIns="0" rtlCol="0" anchor="t"/>
          <a:lstStyle/>
          <a:p>
            <a:pPr marL="0" indent="0" algn="l">
              <a:lnSpc>
                <a:spcPts val="4850"/>
              </a:lnSpc>
              <a:buNone/>
            </a:pPr>
            <a:r>
              <a:rPr lang="en-US" sz="4800" b="1" dirty="0">
                <a:solidFill>
                  <a:srgbClr val="FFFFFF"/>
                </a:solidFill>
                <a:latin typeface="Times New Roman" panose="02020603050405020304" pitchFamily="18" charset="0"/>
                <a:ea typeface="Inter Bold" pitchFamily="34" charset="-122"/>
                <a:cs typeface="Times New Roman" panose="02020603050405020304" pitchFamily="18" charset="0"/>
              </a:rPr>
              <a:t>Methodology: Metrics &amp; Computation</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58948"/>
            <a:ext cx="13042821" cy="317540"/>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We employ two complementary metrics to assess association strength, each capturing different aspects of variable relationships.</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793790" y="2599730"/>
            <a:ext cx="6422231" cy="3411974"/>
          </a:xfrm>
          <a:prstGeom prst="roundRect">
            <a:avLst>
              <a:gd name="adj" fmla="val 3216"/>
            </a:avLst>
          </a:prstGeom>
          <a:solidFill>
            <a:srgbClr val="272525"/>
          </a:solidFill>
          <a:ln w="22860">
            <a:solidFill>
              <a:srgbClr val="2A1999"/>
            </a:solidFill>
            <a:prstDash val="solid"/>
          </a:ln>
        </p:spPr>
      </p:sp>
      <p:sp>
        <p:nvSpPr>
          <p:cNvPr id="5" name="Shape 3"/>
          <p:cNvSpPr/>
          <p:nvPr/>
        </p:nvSpPr>
        <p:spPr>
          <a:xfrm>
            <a:off x="770930" y="2599730"/>
            <a:ext cx="91440" cy="3411974"/>
          </a:xfrm>
          <a:prstGeom prst="roundRect">
            <a:avLst>
              <a:gd name="adj" fmla="val 91163"/>
            </a:avLst>
          </a:prstGeom>
          <a:solidFill>
            <a:srgbClr val="2B0AFF"/>
          </a:solidFill>
          <a:ln/>
        </p:spPr>
      </p:sp>
      <p:sp>
        <p:nvSpPr>
          <p:cNvPr id="6" name="Text 4"/>
          <p:cNvSpPr/>
          <p:nvPr/>
        </p:nvSpPr>
        <p:spPr>
          <a:xfrm>
            <a:off x="1083588" y="2820948"/>
            <a:ext cx="2480905"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MIC-like Score</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1083588" y="3250168"/>
            <a:ext cx="6086713" cy="254031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The Maximal Information Coefficient is computed via minepy.MINE when available. This metric quantifies the strength of any functional relationship by finding optimal grid partitions that maximise mutual information. MIC is normalised to [0,1], where 1 indicates perfect dependence and 0 indicates independence. When minepy is unavailable, we employ a conservative fallback: the R² of a linear fit, which provides a lower bound on association strength.</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7414379" y="2599730"/>
            <a:ext cx="6422231" cy="3411974"/>
          </a:xfrm>
          <a:prstGeom prst="roundRect">
            <a:avLst>
              <a:gd name="adj" fmla="val 3216"/>
            </a:avLst>
          </a:prstGeom>
          <a:solidFill>
            <a:srgbClr val="272525"/>
          </a:solidFill>
          <a:ln w="22860">
            <a:solidFill>
              <a:srgbClr val="2A1999"/>
            </a:solidFill>
            <a:prstDash val="solid"/>
          </a:ln>
        </p:spPr>
      </p:sp>
      <p:sp>
        <p:nvSpPr>
          <p:cNvPr id="9" name="Shape 7"/>
          <p:cNvSpPr/>
          <p:nvPr/>
        </p:nvSpPr>
        <p:spPr>
          <a:xfrm>
            <a:off x="7391519" y="2599730"/>
            <a:ext cx="91440" cy="3411974"/>
          </a:xfrm>
          <a:prstGeom prst="roundRect">
            <a:avLst>
              <a:gd name="adj" fmla="val 91163"/>
            </a:avLst>
          </a:prstGeom>
          <a:solidFill>
            <a:srgbClr val="2B0AFF"/>
          </a:solidFill>
          <a:ln/>
        </p:spPr>
      </p:sp>
      <p:sp>
        <p:nvSpPr>
          <p:cNvPr id="10" name="Text 8"/>
          <p:cNvSpPr/>
          <p:nvPr/>
        </p:nvSpPr>
        <p:spPr>
          <a:xfrm>
            <a:off x="7704177" y="2820948"/>
            <a:ext cx="2480905" cy="310158"/>
          </a:xfrm>
          <a:prstGeom prst="rect">
            <a:avLst/>
          </a:prstGeom>
          <a:noFill/>
          <a:ln/>
        </p:spPr>
        <p:txBody>
          <a:bodyPr wrap="none" lIns="0" tIns="0" rIns="0" bIns="0" rtlCol="0" anchor="t"/>
          <a:lstStyle/>
          <a:p>
            <a:pPr marL="0" indent="0" algn="l">
              <a:lnSpc>
                <a:spcPts val="2400"/>
              </a:lnSpc>
              <a:buNone/>
            </a:pPr>
            <a:r>
              <a:rPr lang="en-US" sz="2800" b="1" dirty="0">
                <a:solidFill>
                  <a:srgbClr val="E5E0DF"/>
                </a:solidFill>
                <a:latin typeface="Times New Roman" panose="02020603050405020304" pitchFamily="18" charset="0"/>
                <a:ea typeface="Inter Bold" pitchFamily="34" charset="-122"/>
                <a:cs typeface="Times New Roman" panose="02020603050405020304" pitchFamily="18" charset="0"/>
              </a:rPr>
              <a:t>R² (Linear)</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7704177" y="3250168"/>
            <a:ext cx="5911215" cy="2222778"/>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The coefficient of determination measures the proportion of variance in y explained by a linear regression on x. Formally, R² = 1 - (SS_res / SS_tot), where SS_res is residual sum of squares and SS_tot is total sum of squares. R² ranges from 0 to 1, with 1 indicating perfect linear fit. Critically, R² underestimates association strength for nonlinear relationships, even when the relationship is deterministic.</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6234946"/>
            <a:ext cx="13042821" cy="952619"/>
          </a:xfrm>
          <a:prstGeom prst="rect">
            <a:avLst/>
          </a:prstGeom>
          <a:noFill/>
          <a:ln/>
        </p:spPr>
        <p:txBody>
          <a:bodyPr wrap="square" lIns="0" tIns="0" rIns="0" bIns="0" rtlCol="0" anchor="t"/>
          <a:lstStyle/>
          <a:p>
            <a:pPr marL="0" indent="0" algn="l">
              <a:lnSpc>
                <a:spcPts val="2500"/>
              </a:lnSpc>
              <a:buNone/>
            </a:pPr>
            <a:r>
              <a:rPr lang="en-US" sz="2000" dirty="0">
                <a:solidFill>
                  <a:srgbClr val="E5E0DF"/>
                </a:solidFill>
                <a:latin typeface="Times New Roman" panose="02020603050405020304" pitchFamily="18" charset="0"/>
                <a:ea typeface="Inter" pitchFamily="34" charset="-122"/>
                <a:cs typeface="Times New Roman" panose="02020603050405020304" pitchFamily="18" charset="0"/>
              </a:rPr>
              <a:t>The original paper compares MIC to Pearson correlation, mutual information estimates, and distance correlation. Our reproduction focuses on MIC versus R² to demonstrate the equitability principle: MIC should assign similar scores to relationships of comparable strength regardless of functional form, whereas R² systematically underestimates nonlinear associations.</a:t>
            </a:r>
            <a:endParaRPr lang="en-US" sz="2000" dirty="0">
              <a:latin typeface="Times New Roman" panose="02020603050405020304" pitchFamily="18" charset="0"/>
              <a:cs typeface="Times New Roman" panose="02020603050405020304" pitchFamily="18" charset="0"/>
            </a:endParaRPr>
          </a:p>
        </p:txBody>
      </p:sp>
      <p:pic>
        <p:nvPicPr>
          <p:cNvPr id="13" name="Рисунок 12">
            <a:extLst>
              <a:ext uri="{FF2B5EF4-FFF2-40B4-BE49-F238E27FC236}">
                <a16:creationId xmlns:a16="http://schemas.microsoft.com/office/drawing/2014/main" id="{84D1372E-6408-F730-80F6-F44B648566C5}"/>
              </a:ext>
            </a:extLst>
          </p:cNvPr>
          <p:cNvPicPr>
            <a:picLocks noChangeAspect="1"/>
          </p:cNvPicPr>
          <p:nvPr/>
        </p:nvPicPr>
        <p:blipFill>
          <a:blip r:embed="rId3"/>
          <a:stretch>
            <a:fillRect/>
          </a:stretch>
        </p:blipFill>
        <p:spPr>
          <a:xfrm>
            <a:off x="12895341" y="7796689"/>
            <a:ext cx="1736368" cy="3175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7459" y="431363"/>
            <a:ext cx="7601069" cy="490180"/>
          </a:xfrm>
          <a:prstGeom prst="rect">
            <a:avLst/>
          </a:prstGeom>
          <a:noFill/>
          <a:ln/>
        </p:spPr>
        <p:txBody>
          <a:bodyPr wrap="none" lIns="0" tIns="0" rIns="0" bIns="0" rtlCol="0" anchor="t"/>
          <a:lstStyle/>
          <a:p>
            <a:pPr marL="0" indent="0" algn="l">
              <a:lnSpc>
                <a:spcPts val="3850"/>
              </a:lnSpc>
              <a:buNone/>
            </a:pPr>
            <a:r>
              <a:rPr lang="en-US" sz="3600" b="1" dirty="0">
                <a:solidFill>
                  <a:srgbClr val="FFFFFF"/>
                </a:solidFill>
                <a:latin typeface="Times New Roman" panose="02020603050405020304" pitchFamily="18" charset="0"/>
                <a:ea typeface="Inter Bold" pitchFamily="34" charset="-122"/>
                <a:cs typeface="Times New Roman" panose="02020603050405020304" pitchFamily="18" charset="0"/>
              </a:rPr>
              <a:t>Reproducibility: Installation &amp; Execution</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627459" y="1235273"/>
            <a:ext cx="13375481" cy="250984"/>
          </a:xfrm>
          <a:prstGeom prst="rect">
            <a:avLst/>
          </a:prstGeom>
          <a:noFill/>
          <a:ln/>
        </p:spPr>
        <p:txBody>
          <a:bodyPr wrap="none" lIns="0" tIns="0" rIns="0" bIns="0" rtlCol="0" anchor="t"/>
          <a:lstStyle/>
          <a:p>
            <a:pPr marL="0" indent="0" algn="l">
              <a:lnSpc>
                <a:spcPts val="1950"/>
              </a:lnSpc>
              <a:buNone/>
            </a:pPr>
            <a:r>
              <a:rPr lang="en-US" sz="1600" dirty="0">
                <a:solidFill>
                  <a:srgbClr val="E5E0DF"/>
                </a:solidFill>
                <a:latin typeface="Times New Roman" panose="02020603050405020304" pitchFamily="18" charset="0"/>
                <a:ea typeface="Inter" pitchFamily="34" charset="-122"/>
                <a:cs typeface="Times New Roman" panose="02020603050405020304" pitchFamily="18" charset="0"/>
              </a:rPr>
              <a:t>This section provides complete instructions for reproducing all experiments on your system.</a:t>
            </a:r>
            <a:endParaRPr lang="en-US" sz="1600" dirty="0">
              <a:latin typeface="Times New Roman" panose="02020603050405020304" pitchFamily="18" charset="0"/>
              <a:cs typeface="Times New Roman" panose="02020603050405020304" pitchFamily="18" charset="0"/>
            </a:endParaRPr>
          </a:p>
        </p:txBody>
      </p:sp>
      <p:sp>
        <p:nvSpPr>
          <p:cNvPr id="4" name="Shape 2"/>
          <p:cNvSpPr/>
          <p:nvPr/>
        </p:nvSpPr>
        <p:spPr>
          <a:xfrm>
            <a:off x="627459" y="1662708"/>
            <a:ext cx="13375481" cy="666393"/>
          </a:xfrm>
          <a:prstGeom prst="roundRect">
            <a:avLst>
              <a:gd name="adj" fmla="val 9887"/>
            </a:avLst>
          </a:prstGeom>
          <a:solidFill>
            <a:srgbClr val="0A004D"/>
          </a:solidFill>
          <a:ln/>
        </p:spPr>
      </p:sp>
      <p:pic>
        <p:nvPicPr>
          <p:cNvPr id="5" name="Image 0" descr="preencoded.png"/>
          <p:cNvPicPr>
            <a:picLocks noChangeAspect="1"/>
          </p:cNvPicPr>
          <p:nvPr/>
        </p:nvPicPr>
        <p:blipFill>
          <a:blip r:embed="rId3"/>
          <a:stretch>
            <a:fillRect/>
          </a:stretch>
        </p:blipFill>
        <p:spPr>
          <a:xfrm>
            <a:off x="784265" y="1896666"/>
            <a:ext cx="195977" cy="156805"/>
          </a:xfrm>
          <a:prstGeom prst="rect">
            <a:avLst/>
          </a:prstGeom>
        </p:spPr>
      </p:pic>
      <p:sp>
        <p:nvSpPr>
          <p:cNvPr id="6" name="Text 3"/>
          <p:cNvSpPr/>
          <p:nvPr/>
        </p:nvSpPr>
        <p:spPr>
          <a:xfrm>
            <a:off x="1137047" y="1858685"/>
            <a:ext cx="12709088" cy="250984"/>
          </a:xfrm>
          <a:prstGeom prst="rect">
            <a:avLst/>
          </a:prstGeom>
          <a:noFill/>
          <a:ln/>
        </p:spPr>
        <p:txBody>
          <a:bodyPr wrap="none" lIns="0" tIns="0" rIns="0" bIns="0" rtlCol="0" anchor="t"/>
          <a:lstStyle/>
          <a:p>
            <a:pPr marL="0" indent="0" algn="l">
              <a:lnSpc>
                <a:spcPts val="1950"/>
              </a:lnSpc>
              <a:buNone/>
            </a:pPr>
            <a:r>
              <a:rPr lang="en-US" sz="1600" b="1" dirty="0">
                <a:solidFill>
                  <a:srgbClr val="FFFFFF"/>
                </a:solidFill>
                <a:latin typeface="Times New Roman" panose="02020603050405020304" pitchFamily="18" charset="0"/>
                <a:ea typeface="Inter" pitchFamily="34" charset="-122"/>
                <a:cs typeface="Times New Roman" panose="02020603050405020304" pitchFamily="18" charset="0"/>
              </a:rPr>
              <a:t>Prerequisites:</a:t>
            </a:r>
            <a:r>
              <a:rPr lang="en-US" sz="1600" dirty="0">
                <a:solidFill>
                  <a:srgbClr val="FFFFFF"/>
                </a:solidFill>
                <a:latin typeface="Times New Roman" panose="02020603050405020304" pitchFamily="18" charset="0"/>
                <a:ea typeface="Inter" pitchFamily="34" charset="-122"/>
                <a:cs typeface="Times New Roman" panose="02020603050405020304" pitchFamily="18" charset="0"/>
              </a:rPr>
              <a:t> Python 3.7+, pip, and virtualenv. All commands assume a Unix-like shell (Linux, macOS, or Windows WSL).</a:t>
            </a:r>
            <a:endParaRPr lang="en-US" sz="1600" dirty="0">
              <a:latin typeface="Times New Roman" panose="02020603050405020304" pitchFamily="18" charset="0"/>
              <a:cs typeface="Times New Roman" panose="02020603050405020304" pitchFamily="18" charset="0"/>
            </a:endParaRPr>
          </a:p>
        </p:txBody>
      </p:sp>
      <p:sp>
        <p:nvSpPr>
          <p:cNvPr id="7" name="Text 4"/>
          <p:cNvSpPr/>
          <p:nvPr/>
        </p:nvSpPr>
        <p:spPr>
          <a:xfrm>
            <a:off x="627459" y="2505551"/>
            <a:ext cx="13375481" cy="250984"/>
          </a:xfrm>
          <a:prstGeom prst="rect">
            <a:avLst/>
          </a:prstGeom>
          <a:noFill/>
          <a:ln/>
        </p:spPr>
        <p:txBody>
          <a:bodyPr wrap="none" lIns="0" tIns="0" rIns="0" bIns="0" rtlCol="0" anchor="t"/>
          <a:lstStyle/>
          <a:p>
            <a:pPr marL="0" indent="0" algn="l">
              <a:lnSpc>
                <a:spcPts val="1950"/>
              </a:lnSpc>
              <a:buNone/>
            </a:pPr>
            <a:r>
              <a:rPr lang="en-US" sz="1600" b="1" dirty="0">
                <a:solidFill>
                  <a:srgbClr val="E5E0DF"/>
                </a:solidFill>
                <a:latin typeface="Times New Roman" panose="02020603050405020304" pitchFamily="18" charset="0"/>
                <a:ea typeface="Inter" pitchFamily="34" charset="-122"/>
                <a:cs typeface="Times New Roman" panose="02020603050405020304" pitchFamily="18" charset="0"/>
              </a:rPr>
              <a:t>Step-by-step setup:</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627459" y="2932986"/>
            <a:ext cx="13375481" cy="1490186"/>
          </a:xfrm>
          <a:prstGeom prst="roundRect">
            <a:avLst>
              <a:gd name="adj" fmla="val 4421"/>
            </a:avLst>
          </a:prstGeom>
          <a:solidFill>
            <a:srgbClr val="343232"/>
          </a:solidFill>
          <a:ln/>
        </p:spPr>
      </p:sp>
      <p:sp>
        <p:nvSpPr>
          <p:cNvPr id="9" name="Shape 6"/>
          <p:cNvSpPr/>
          <p:nvPr/>
        </p:nvSpPr>
        <p:spPr>
          <a:xfrm>
            <a:off x="619720" y="2932986"/>
            <a:ext cx="13390959" cy="1490186"/>
          </a:xfrm>
          <a:prstGeom prst="roundRect">
            <a:avLst>
              <a:gd name="adj" fmla="val 1579"/>
            </a:avLst>
          </a:prstGeom>
          <a:solidFill>
            <a:srgbClr val="343232"/>
          </a:solidFill>
          <a:ln/>
        </p:spPr>
      </p:sp>
      <p:sp>
        <p:nvSpPr>
          <p:cNvPr id="10" name="Text 7"/>
          <p:cNvSpPr/>
          <p:nvPr/>
        </p:nvSpPr>
        <p:spPr>
          <a:xfrm>
            <a:off x="776526" y="3050619"/>
            <a:ext cx="13077349" cy="1254919"/>
          </a:xfrm>
          <a:prstGeom prst="rect">
            <a:avLst/>
          </a:prstGeom>
          <a:noFill/>
          <a:ln/>
        </p:spPr>
        <p:txBody>
          <a:bodyPr wrap="square" lIns="0" tIns="0" rIns="0" bIns="0" rtlCol="0" anchor="t"/>
          <a:lstStyle/>
          <a:p>
            <a:pPr marL="0" indent="0" algn="l">
              <a:lnSpc>
                <a:spcPts val="1950"/>
              </a:lnSpc>
              <a:buNone/>
            </a:pPr>
            <a:r>
              <a:rPr lang="en-US" sz="1600" dirty="0">
                <a:solidFill>
                  <a:srgbClr val="E5E0DF"/>
                </a:solidFill>
                <a:highlight>
                  <a:srgbClr val="343232"/>
                </a:highlight>
                <a:latin typeface="Times New Roman" panose="02020603050405020304" pitchFamily="18" charset="0"/>
                <a:ea typeface="Consolas" pitchFamily="34" charset="-122"/>
                <a:cs typeface="Times New Roman" panose="02020603050405020304" pitchFamily="18" charset="0"/>
              </a:rPr>
              <a:t>python3 -m venv .venvsource .venv/bin/activatepython -m pip install -U pippython -m pip install -r requirements.txtpython src/experiments.py</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627459" y="4599623"/>
            <a:ext cx="13375481" cy="752951"/>
          </a:xfrm>
          <a:prstGeom prst="rect">
            <a:avLst/>
          </a:prstGeom>
          <a:noFill/>
          <a:ln/>
        </p:spPr>
        <p:txBody>
          <a:bodyPr wrap="square" lIns="0" tIns="0" rIns="0" bIns="0" rtlCol="0" anchor="t"/>
          <a:lstStyle/>
          <a:p>
            <a:pPr marL="0" indent="0" algn="l">
              <a:lnSpc>
                <a:spcPts val="1950"/>
              </a:lnSpc>
              <a:buNone/>
            </a:pPr>
            <a:r>
              <a:rPr lang="en-US" sz="1600" b="1" dirty="0">
                <a:solidFill>
                  <a:srgbClr val="E5E0DF"/>
                </a:solidFill>
                <a:latin typeface="Times New Roman" panose="02020603050405020304" pitchFamily="18" charset="0"/>
                <a:ea typeface="Inter" pitchFamily="34" charset="-122"/>
                <a:cs typeface="Times New Roman" panose="02020603050405020304" pitchFamily="18" charset="0"/>
              </a:rPr>
              <a:t>Expected output:</a:t>
            </a:r>
            <a:r>
              <a:rPr lang="en-US" sz="1600" dirty="0">
                <a:solidFill>
                  <a:srgbClr val="E5E0DF"/>
                </a:solidFill>
                <a:latin typeface="Times New Roman" panose="02020603050405020304" pitchFamily="18" charset="0"/>
                <a:ea typeface="Inter" pitchFamily="34" charset="-122"/>
                <a:cs typeface="Times New Roman" panose="02020603050405020304" pitchFamily="18" charset="0"/>
              </a:rPr>
              <a:t> The experiments script generates eight PNG files in the outputs/ directory: scores_vs_noise_linear.png, scores_vs_noise_quadratic.png, scores_vs_noise_sin.png, scores_vs_noise_exponential.png, scores_vs_noise_cubic.png, scores_vs_noise_step.png, scores_vs_noise_circular.png, and mic_vs_r2_scatter.png. These visualisations directly correspond to the results presented in this reproduction.</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627459" y="5529024"/>
            <a:ext cx="13375481" cy="250984"/>
          </a:xfrm>
          <a:prstGeom prst="rect">
            <a:avLst/>
          </a:prstGeom>
          <a:noFill/>
          <a:ln/>
        </p:spPr>
        <p:txBody>
          <a:bodyPr wrap="none" lIns="0" tIns="0" rIns="0" bIns="0" rtlCol="0" anchor="t"/>
          <a:lstStyle/>
          <a:p>
            <a:pPr marL="0" indent="0" algn="l">
              <a:lnSpc>
                <a:spcPts val="1950"/>
              </a:lnSpc>
              <a:buNone/>
            </a:pPr>
            <a:r>
              <a:rPr lang="en-US" sz="1600" b="1" dirty="0">
                <a:solidFill>
                  <a:srgbClr val="E5E0DF"/>
                </a:solidFill>
                <a:latin typeface="Times New Roman" panose="02020603050405020304" pitchFamily="18" charset="0"/>
                <a:ea typeface="Inter" pitchFamily="34" charset="-122"/>
                <a:cs typeface="Times New Roman" panose="02020603050405020304" pitchFamily="18" charset="0"/>
              </a:rPr>
              <a:t>Optional: Install minepy</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627459" y="5956459"/>
            <a:ext cx="13375481" cy="486251"/>
          </a:xfrm>
          <a:prstGeom prst="roundRect">
            <a:avLst>
              <a:gd name="adj" fmla="val 13549"/>
            </a:avLst>
          </a:prstGeom>
          <a:solidFill>
            <a:srgbClr val="343232"/>
          </a:solidFill>
          <a:ln/>
        </p:spPr>
      </p:sp>
      <p:sp>
        <p:nvSpPr>
          <p:cNvPr id="14" name="Shape 11"/>
          <p:cNvSpPr/>
          <p:nvPr/>
        </p:nvSpPr>
        <p:spPr>
          <a:xfrm>
            <a:off x="619720" y="5956459"/>
            <a:ext cx="13390959" cy="486251"/>
          </a:xfrm>
          <a:prstGeom prst="roundRect">
            <a:avLst>
              <a:gd name="adj" fmla="val 4839"/>
            </a:avLst>
          </a:prstGeom>
          <a:solidFill>
            <a:srgbClr val="343232"/>
          </a:solidFill>
          <a:ln/>
        </p:spPr>
      </p:sp>
      <p:sp>
        <p:nvSpPr>
          <p:cNvPr id="15" name="Text 12"/>
          <p:cNvSpPr/>
          <p:nvPr/>
        </p:nvSpPr>
        <p:spPr>
          <a:xfrm>
            <a:off x="776526" y="6074093"/>
            <a:ext cx="13077349" cy="250984"/>
          </a:xfrm>
          <a:prstGeom prst="rect">
            <a:avLst/>
          </a:prstGeom>
          <a:noFill/>
          <a:ln/>
        </p:spPr>
        <p:txBody>
          <a:bodyPr wrap="none" lIns="0" tIns="0" rIns="0" bIns="0" rtlCol="0" anchor="t"/>
          <a:lstStyle/>
          <a:p>
            <a:pPr marL="0" indent="0" algn="l">
              <a:lnSpc>
                <a:spcPts val="1950"/>
              </a:lnSpc>
              <a:buNone/>
            </a:pPr>
            <a:r>
              <a:rPr lang="en-US" sz="1600" dirty="0">
                <a:solidFill>
                  <a:srgbClr val="E5E0DF"/>
                </a:solidFill>
                <a:highlight>
                  <a:srgbClr val="343232"/>
                </a:highlight>
                <a:latin typeface="Times New Roman" panose="02020603050405020304" pitchFamily="18" charset="0"/>
                <a:ea typeface="Consolas" pitchFamily="34" charset="-122"/>
                <a:cs typeface="Times New Roman" panose="02020603050405020304" pitchFamily="18" charset="0"/>
              </a:rPr>
              <a:t>pip install minepy</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627459" y="6619161"/>
            <a:ext cx="13375481" cy="501968"/>
          </a:xfrm>
          <a:prstGeom prst="rect">
            <a:avLst/>
          </a:prstGeom>
          <a:noFill/>
          <a:ln/>
        </p:spPr>
        <p:txBody>
          <a:bodyPr wrap="square" lIns="0" tIns="0" rIns="0" bIns="0" rtlCol="0" anchor="t"/>
          <a:lstStyle/>
          <a:p>
            <a:pPr marL="0" indent="0" algn="l">
              <a:lnSpc>
                <a:spcPts val="1950"/>
              </a:lnSpc>
              <a:buNone/>
            </a:pPr>
            <a:r>
              <a:rPr lang="en-US" sz="1600" dirty="0">
                <a:solidFill>
                  <a:srgbClr val="E5E0DF"/>
                </a:solidFill>
                <a:latin typeface="Times New Roman" panose="02020603050405020304" pitchFamily="18" charset="0"/>
                <a:ea typeface="Inter" pitchFamily="34" charset="-122"/>
                <a:cs typeface="Times New Roman" panose="02020603050405020304" pitchFamily="18" charset="0"/>
              </a:rPr>
              <a:t>Installing minepy enables computation of official MIC scores. The experiments script automatically detects minepy availability and uses it if present; otherwise, the R² fallback activates transparently. For full fidelity to the original paper, minepy installation is strongly recommended.</a:t>
            </a:r>
            <a:endParaRPr lang="en-US" sz="1600" dirty="0">
              <a:latin typeface="Times New Roman" panose="02020603050405020304" pitchFamily="18" charset="0"/>
              <a:cs typeface="Times New Roman" panose="02020603050405020304" pitchFamily="18" charset="0"/>
            </a:endParaRPr>
          </a:p>
        </p:txBody>
      </p:sp>
      <p:sp>
        <p:nvSpPr>
          <p:cNvPr id="17" name="Text 14"/>
          <p:cNvSpPr/>
          <p:nvPr/>
        </p:nvSpPr>
        <p:spPr>
          <a:xfrm>
            <a:off x="627459" y="7297579"/>
            <a:ext cx="13375481" cy="501968"/>
          </a:xfrm>
          <a:prstGeom prst="rect">
            <a:avLst/>
          </a:prstGeom>
          <a:noFill/>
          <a:ln/>
        </p:spPr>
        <p:txBody>
          <a:bodyPr wrap="square" lIns="0" tIns="0" rIns="0" bIns="0" rtlCol="0" anchor="t"/>
          <a:lstStyle/>
          <a:p>
            <a:pPr marL="0" indent="0" algn="l">
              <a:lnSpc>
                <a:spcPts val="1950"/>
              </a:lnSpc>
              <a:buNone/>
            </a:pPr>
            <a:r>
              <a:rPr lang="en-US" sz="1600" dirty="0">
                <a:solidFill>
                  <a:srgbClr val="E5E0DF"/>
                </a:solidFill>
                <a:latin typeface="Times New Roman" panose="02020603050405020304" pitchFamily="18" charset="0"/>
                <a:ea typeface="Inter" pitchFamily="34" charset="-122"/>
                <a:cs typeface="Times New Roman" panose="02020603050405020304" pitchFamily="18" charset="0"/>
              </a:rPr>
              <a:t>Share these instructions with colleagues interested in reproducing or extending this analysis. The reproducibility-focused design ensures that results can be independently verified and built upon by the research community.</a:t>
            </a:r>
            <a:endParaRPr lang="en-US" sz="1600" dirty="0">
              <a:latin typeface="Times New Roman" panose="02020603050405020304" pitchFamily="18" charset="0"/>
              <a:cs typeface="Times New Roman" panose="02020603050405020304" pitchFamily="18" charset="0"/>
            </a:endParaRPr>
          </a:p>
        </p:txBody>
      </p:sp>
      <p:pic>
        <p:nvPicPr>
          <p:cNvPr id="18" name="Рисунок 17">
            <a:extLst>
              <a:ext uri="{FF2B5EF4-FFF2-40B4-BE49-F238E27FC236}">
                <a16:creationId xmlns:a16="http://schemas.microsoft.com/office/drawing/2014/main" id="{8F66A6E7-C36E-ADC9-3181-4EA19657DEB0}"/>
              </a:ext>
            </a:extLst>
          </p:cNvPr>
          <p:cNvPicPr>
            <a:picLocks noChangeAspect="1"/>
          </p:cNvPicPr>
          <p:nvPr/>
        </p:nvPicPr>
        <p:blipFill>
          <a:blip r:embed="rId4"/>
          <a:stretch>
            <a:fillRect/>
          </a:stretch>
        </p:blipFill>
        <p:spPr>
          <a:xfrm>
            <a:off x="12894032" y="7740373"/>
            <a:ext cx="1736368" cy="381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descr="Изображение выглядит как текст, снимок экрана, диаграмма, линия&#10;&#10;Контент, сгенерированный ИИ, может содержать ошибки.">
            <a:extLst>
              <a:ext uri="{FF2B5EF4-FFF2-40B4-BE49-F238E27FC236}">
                <a16:creationId xmlns:a16="http://schemas.microsoft.com/office/drawing/2014/main" id="{829548BE-45FC-575D-B8A7-CE3580DE65DC}"/>
              </a:ext>
            </a:extLst>
          </p:cNvPr>
          <p:cNvPicPr>
            <a:picLocks noChangeAspect="1"/>
          </p:cNvPicPr>
          <p:nvPr/>
        </p:nvPicPr>
        <p:blipFill>
          <a:blip r:embed="rId2"/>
          <a:stretch>
            <a:fillRect/>
          </a:stretch>
        </p:blipFill>
        <p:spPr>
          <a:xfrm>
            <a:off x="3200400" y="228600"/>
            <a:ext cx="7772400" cy="7772400"/>
          </a:xfrm>
          <a:prstGeom prst="rect">
            <a:avLst/>
          </a:prstGeom>
        </p:spPr>
      </p:pic>
      <p:pic>
        <p:nvPicPr>
          <p:cNvPr id="6" name="Рисунок 5">
            <a:extLst>
              <a:ext uri="{FF2B5EF4-FFF2-40B4-BE49-F238E27FC236}">
                <a16:creationId xmlns:a16="http://schemas.microsoft.com/office/drawing/2014/main" id="{E95DB234-77D7-2D00-BB38-62B6ABE081D9}"/>
              </a:ext>
            </a:extLst>
          </p:cNvPr>
          <p:cNvPicPr>
            <a:picLocks noChangeAspect="1"/>
          </p:cNvPicPr>
          <p:nvPr/>
        </p:nvPicPr>
        <p:blipFill>
          <a:blip r:embed="rId3"/>
          <a:stretch>
            <a:fillRect/>
          </a:stretch>
        </p:blipFill>
        <p:spPr>
          <a:xfrm>
            <a:off x="12894032" y="7740373"/>
            <a:ext cx="1736368" cy="381000"/>
          </a:xfrm>
          <a:prstGeom prst="rect">
            <a:avLst/>
          </a:prstGeom>
        </p:spPr>
      </p:pic>
    </p:spTree>
    <p:extLst>
      <p:ext uri="{BB962C8B-B14F-4D97-AF65-F5344CB8AC3E}">
        <p14:creationId xmlns:p14="http://schemas.microsoft.com/office/powerpoint/2010/main" val="428992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C4F9D24-D113-17B1-4C2C-FC1E7157B9B9}"/>
              </a:ext>
            </a:extLst>
          </p:cNvPr>
          <p:cNvPicPr>
            <a:picLocks noChangeAspect="1"/>
          </p:cNvPicPr>
          <p:nvPr/>
        </p:nvPicPr>
        <p:blipFill>
          <a:blip r:embed="rId2"/>
          <a:stretch>
            <a:fillRect/>
          </a:stretch>
        </p:blipFill>
        <p:spPr>
          <a:xfrm>
            <a:off x="12894032" y="7740373"/>
            <a:ext cx="1736368" cy="381000"/>
          </a:xfrm>
          <a:prstGeom prst="rect">
            <a:avLst/>
          </a:prstGeom>
        </p:spPr>
      </p:pic>
      <p:pic>
        <p:nvPicPr>
          <p:cNvPr id="3" name="Рисунок 2">
            <a:extLst>
              <a:ext uri="{FF2B5EF4-FFF2-40B4-BE49-F238E27FC236}">
                <a16:creationId xmlns:a16="http://schemas.microsoft.com/office/drawing/2014/main" id="{01C40667-58E5-C0C7-E594-68D2DF9715D0}"/>
              </a:ext>
            </a:extLst>
          </p:cNvPr>
          <p:cNvPicPr>
            <a:picLocks noChangeAspect="1"/>
          </p:cNvPicPr>
          <p:nvPr/>
        </p:nvPicPr>
        <p:blipFill>
          <a:blip r:embed="rId3"/>
          <a:stretch>
            <a:fillRect/>
          </a:stretch>
        </p:blipFill>
        <p:spPr>
          <a:xfrm>
            <a:off x="3268662" y="1473200"/>
            <a:ext cx="7607300" cy="5969000"/>
          </a:xfrm>
          <a:prstGeom prst="rect">
            <a:avLst/>
          </a:prstGeom>
        </p:spPr>
      </p:pic>
      <p:sp>
        <p:nvSpPr>
          <p:cNvPr id="5" name="Text 4">
            <a:extLst>
              <a:ext uri="{FF2B5EF4-FFF2-40B4-BE49-F238E27FC236}">
                <a16:creationId xmlns:a16="http://schemas.microsoft.com/office/drawing/2014/main" id="{68106C40-1D86-1424-A0BF-B95654672327}"/>
              </a:ext>
            </a:extLst>
          </p:cNvPr>
          <p:cNvSpPr/>
          <p:nvPr/>
        </p:nvSpPr>
        <p:spPr>
          <a:xfrm>
            <a:off x="627459" y="787400"/>
            <a:ext cx="13375481" cy="250984"/>
          </a:xfrm>
          <a:prstGeom prst="rect">
            <a:avLst/>
          </a:prstGeom>
          <a:noFill/>
          <a:ln/>
        </p:spPr>
        <p:txBody>
          <a:bodyPr wrap="none" lIns="0" tIns="0" rIns="0" bIns="0" rtlCol="0" anchor="t"/>
          <a:lstStyle/>
          <a:p>
            <a:pPr marL="0" indent="0" algn="l">
              <a:lnSpc>
                <a:spcPts val="1950"/>
              </a:lnSpc>
              <a:buNone/>
            </a:pPr>
            <a:r>
              <a:rPr lang="en-US" sz="4400" dirty="0" err="1">
                <a:solidFill>
                  <a:srgbClr val="FFFF00"/>
                </a:solidFill>
                <a:latin typeface="Times New Roman" panose="02020603050405020304" pitchFamily="18" charset="0"/>
                <a:cs typeface="Times New Roman" panose="02020603050405020304" pitchFamily="18" charset="0"/>
              </a:rPr>
              <a:t>Experiment_results.csv</a:t>
            </a:r>
            <a:endParaRPr lang="en-US" sz="44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04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1EC805C-DABA-3F60-0D08-440DF9CB0E29}"/>
              </a:ext>
            </a:extLst>
          </p:cNvPr>
          <p:cNvPicPr>
            <a:picLocks noChangeAspect="1"/>
          </p:cNvPicPr>
          <p:nvPr/>
        </p:nvPicPr>
        <p:blipFill>
          <a:blip r:embed="rId2"/>
          <a:stretch>
            <a:fillRect/>
          </a:stretch>
        </p:blipFill>
        <p:spPr>
          <a:xfrm>
            <a:off x="12894032" y="7740373"/>
            <a:ext cx="1736368" cy="381000"/>
          </a:xfrm>
          <a:prstGeom prst="rect">
            <a:avLst/>
          </a:prstGeom>
        </p:spPr>
      </p:pic>
      <p:pic>
        <p:nvPicPr>
          <p:cNvPr id="3" name="Рисунок 2">
            <a:extLst>
              <a:ext uri="{FF2B5EF4-FFF2-40B4-BE49-F238E27FC236}">
                <a16:creationId xmlns:a16="http://schemas.microsoft.com/office/drawing/2014/main" id="{C2FEE5C2-3BB2-EB65-74C9-07B1F52293B9}"/>
              </a:ext>
            </a:extLst>
          </p:cNvPr>
          <p:cNvPicPr>
            <a:picLocks noChangeAspect="1"/>
          </p:cNvPicPr>
          <p:nvPr/>
        </p:nvPicPr>
        <p:blipFill>
          <a:blip r:embed="rId3"/>
          <a:stretch>
            <a:fillRect/>
          </a:stretch>
        </p:blipFill>
        <p:spPr>
          <a:xfrm>
            <a:off x="3822699" y="1282700"/>
            <a:ext cx="6985000" cy="5664200"/>
          </a:xfrm>
          <a:prstGeom prst="rect">
            <a:avLst/>
          </a:prstGeom>
        </p:spPr>
      </p:pic>
      <p:sp>
        <p:nvSpPr>
          <p:cNvPr id="5" name="Text 4">
            <a:extLst>
              <a:ext uri="{FF2B5EF4-FFF2-40B4-BE49-F238E27FC236}">
                <a16:creationId xmlns:a16="http://schemas.microsoft.com/office/drawing/2014/main" id="{34BC9CE4-0529-8948-F4F2-13A1A0D7F704}"/>
              </a:ext>
            </a:extLst>
          </p:cNvPr>
          <p:cNvSpPr/>
          <p:nvPr/>
        </p:nvSpPr>
        <p:spPr>
          <a:xfrm>
            <a:off x="627459" y="615950"/>
            <a:ext cx="13375481" cy="250984"/>
          </a:xfrm>
          <a:prstGeom prst="rect">
            <a:avLst/>
          </a:prstGeom>
          <a:noFill/>
          <a:ln/>
        </p:spPr>
        <p:txBody>
          <a:bodyPr wrap="none" lIns="0" tIns="0" rIns="0" bIns="0" rtlCol="0" anchor="t"/>
          <a:lstStyle/>
          <a:p>
            <a:pPr marL="0" indent="0" algn="l">
              <a:lnSpc>
                <a:spcPts val="1950"/>
              </a:lnSpc>
              <a:buNone/>
            </a:pPr>
            <a:r>
              <a:rPr lang="en-US" sz="3600" dirty="0" err="1">
                <a:solidFill>
                  <a:srgbClr val="FFFF00"/>
                </a:solidFill>
                <a:latin typeface="Times New Roman" panose="02020603050405020304" pitchFamily="18" charset="0"/>
                <a:cs typeface="Times New Roman" panose="02020603050405020304" pitchFamily="18" charset="0"/>
              </a:rPr>
              <a:t>Main_function</a:t>
            </a:r>
            <a:r>
              <a:rPr lang="en-US" sz="3600" dirty="0">
                <a:solidFill>
                  <a:srgbClr val="FFFF00"/>
                </a:solidFill>
                <a:latin typeface="Times New Roman" panose="02020603050405020304" pitchFamily="18" charset="0"/>
                <a:cs typeface="Times New Roman" panose="02020603050405020304" pitchFamily="18" charset="0"/>
              </a:rPr>
              <a:t>: </a:t>
            </a:r>
            <a:r>
              <a:rPr lang="en-US" sz="3600" dirty="0" err="1">
                <a:solidFill>
                  <a:srgbClr val="FFFF00"/>
                </a:solidFill>
                <a:latin typeface="Times New Roman" panose="02020603050405020304" pitchFamily="18" charset="0"/>
                <a:cs typeface="Times New Roman" panose="02020603050405020304" pitchFamily="18" charset="0"/>
              </a:rPr>
              <a:t>make_relationships</a:t>
            </a:r>
            <a:endParaRPr lang="en-US" sz="3600" dirty="0">
              <a:solidFill>
                <a:srgbClr val="FFFF00"/>
              </a:solidFill>
              <a:latin typeface="Times New Roman" panose="02020603050405020304" pitchFamily="18" charset="0"/>
              <a:cs typeface="Times New Roman" panose="02020603050405020304" pitchFamily="18" charset="0"/>
            </a:endParaRPr>
          </a:p>
          <a:p>
            <a:pPr marL="0" indent="0" algn="l">
              <a:lnSpc>
                <a:spcPts val="1950"/>
              </a:lnSpc>
              <a:buNone/>
            </a:pPr>
            <a:endParaRPr lang="en-US" sz="36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1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0" y="1956554"/>
            <a:ext cx="6993612" cy="620078"/>
          </a:xfrm>
          <a:prstGeom prst="rect">
            <a:avLst/>
          </a:prstGeom>
          <a:noFill/>
          <a:ln/>
        </p:spPr>
        <p:txBody>
          <a:bodyPr wrap="none" lIns="0" tIns="0" rIns="0" bIns="0" rtlCol="0" anchor="t"/>
          <a:lstStyle/>
          <a:p>
            <a:pPr marL="0" indent="0" algn="l">
              <a:lnSpc>
                <a:spcPts val="4850"/>
              </a:lnSpc>
              <a:buNone/>
            </a:pPr>
            <a:r>
              <a:rPr lang="en-US" sz="4400" b="1" dirty="0">
                <a:solidFill>
                  <a:srgbClr val="FFFFFF"/>
                </a:solidFill>
                <a:latin typeface="Times New Roman" panose="02020603050405020304" pitchFamily="18" charset="0"/>
                <a:ea typeface="Inter Bold" pitchFamily="34" charset="-122"/>
                <a:cs typeface="Times New Roman" panose="02020603050405020304" pitchFamily="18" charset="0"/>
              </a:rPr>
              <a:t>Results: Linear Relationships</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2874288"/>
            <a:ext cx="7556421" cy="1905238"/>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For linear relationships, both MIC and R² perform similarly at low noise levels, remaining high (near 1.0). As noise increases, both metrics degrade gracefully. This agreement is expected because linear relationships are the regime where R² performs optimally. The key insight emerges when comparing this to nonlinear cases: MIC maintains higher scores across nonlinear functional forms at equivalent noise levels, demonstrating its equitability advantage.</a:t>
            </a:r>
            <a:endParaRPr lang="en-US" dirty="0">
              <a:latin typeface="Times New Roman" panose="02020603050405020304" pitchFamily="18" charset="0"/>
              <a:cs typeface="Times New Roman" panose="02020603050405020304" pitchFamily="18" charset="0"/>
            </a:endParaRPr>
          </a:p>
        </p:txBody>
      </p:sp>
      <p:sp>
        <p:nvSpPr>
          <p:cNvPr id="5" name="Text 2"/>
          <p:cNvSpPr/>
          <p:nvPr/>
        </p:nvSpPr>
        <p:spPr>
          <a:xfrm>
            <a:off x="6280190" y="5002768"/>
            <a:ext cx="7556421" cy="1270159"/>
          </a:xfrm>
          <a:prstGeom prst="rect">
            <a:avLst/>
          </a:prstGeom>
          <a:noFill/>
          <a:ln/>
        </p:spPr>
        <p:txBody>
          <a:bodyPr wrap="square" lIns="0" tIns="0" rIns="0" bIns="0" rtlCol="0" anchor="t"/>
          <a:lstStyle/>
          <a:p>
            <a:pPr marL="0" indent="0" algn="l">
              <a:lnSpc>
                <a:spcPts val="2500"/>
              </a:lnSpc>
              <a:buNone/>
            </a:pPr>
            <a:r>
              <a:rPr lang="en-US" dirty="0">
                <a:solidFill>
                  <a:srgbClr val="E5E0DF"/>
                </a:solidFill>
                <a:latin typeface="Times New Roman" panose="02020603050405020304" pitchFamily="18" charset="0"/>
                <a:ea typeface="Inter" pitchFamily="34" charset="-122"/>
                <a:cs typeface="Times New Roman" panose="02020603050405020304" pitchFamily="18" charset="0"/>
              </a:rPr>
              <a:t>At noise scale 0.5, R² drops to approximately 0.75, whilst MIC remains near 0.85 for the same linear relationship. This small difference in the linear case becomes dramatic for nonlinear relationships, where R² can approach zero whilst MIC remains substantially higher.</a:t>
            </a:r>
            <a:endParaRPr lang="en-US" dirty="0">
              <a:latin typeface="Times New Roman" panose="02020603050405020304" pitchFamily="18" charset="0"/>
              <a:cs typeface="Times New Roman" panose="02020603050405020304" pitchFamily="18" charset="0"/>
            </a:endParaRPr>
          </a:p>
        </p:txBody>
      </p:sp>
      <p:pic>
        <p:nvPicPr>
          <p:cNvPr id="6" name="Рисунок 5">
            <a:extLst>
              <a:ext uri="{FF2B5EF4-FFF2-40B4-BE49-F238E27FC236}">
                <a16:creationId xmlns:a16="http://schemas.microsoft.com/office/drawing/2014/main" id="{DA9A0C79-82C4-44EC-1EAA-B5092024541B}"/>
              </a:ext>
            </a:extLst>
          </p:cNvPr>
          <p:cNvPicPr>
            <a:picLocks noChangeAspect="1"/>
          </p:cNvPicPr>
          <p:nvPr/>
        </p:nvPicPr>
        <p:blipFill>
          <a:blip r:embed="rId3"/>
          <a:stretch>
            <a:fillRect/>
          </a:stretch>
        </p:blipFill>
        <p:spPr>
          <a:xfrm>
            <a:off x="12894032" y="7740373"/>
            <a:ext cx="1736368" cy="381000"/>
          </a:xfrm>
          <a:prstGeom prst="rect">
            <a:avLst/>
          </a:prstGeom>
        </p:spPr>
      </p:pic>
      <p:pic>
        <p:nvPicPr>
          <p:cNvPr id="8" name="Рисунок 7" descr="Изображение выглядит как текст, линия, График, диаграмма&#10;&#10;Контент, сгенерированный ИИ, может содержать ошибки.">
            <a:extLst>
              <a:ext uri="{FF2B5EF4-FFF2-40B4-BE49-F238E27FC236}">
                <a16:creationId xmlns:a16="http://schemas.microsoft.com/office/drawing/2014/main" id="{12373B60-917F-29B2-6869-CA7E8D1AD73A}"/>
              </a:ext>
            </a:extLst>
          </p:cNvPr>
          <p:cNvPicPr>
            <a:picLocks noChangeAspect="1"/>
          </p:cNvPicPr>
          <p:nvPr/>
        </p:nvPicPr>
        <p:blipFill>
          <a:blip r:embed="rId4"/>
          <a:stretch>
            <a:fillRect/>
          </a:stretch>
        </p:blipFill>
        <p:spPr>
          <a:xfrm>
            <a:off x="514350" y="2266593"/>
            <a:ext cx="5486400" cy="3657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1742</Words>
  <Application>Microsoft Macintosh PowerPoint</Application>
  <PresentationFormat>Произвольный</PresentationFormat>
  <Paragraphs>94</Paragraphs>
  <Slides>16</Slides>
  <Notes>10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16</vt:i4>
      </vt:variant>
    </vt:vector>
  </HeadingPairs>
  <TitlesOfParts>
    <vt:vector size="19" baseType="lpstr">
      <vt:lpstr>Arial</vt:lpstr>
      <vt:lpstr>Times New Roman</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kgrigor2016@gmail.com</cp:lastModifiedBy>
  <cp:revision>6</cp:revision>
  <dcterms:created xsi:type="dcterms:W3CDTF">2025-11-06T12:09:17Z</dcterms:created>
  <dcterms:modified xsi:type="dcterms:W3CDTF">2025-11-06T12:31:20Z</dcterms:modified>
</cp:coreProperties>
</file>